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2" r:id="rId7"/>
    <p:sldId id="267" r:id="rId8"/>
    <p:sldId id="261" r:id="rId9"/>
    <p:sldId id="263" r:id="rId10"/>
    <p:sldId id="264" r:id="rId11"/>
    <p:sldId id="265" r:id="rId12"/>
    <p:sldId id="268" r:id="rId13"/>
    <p:sldId id="266"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CDE23C7-78A4-413A-A84B-93D4CC0A9EB1}" type="datetimeFigureOut">
              <a:rPr lang="en-US" smtClean="0"/>
              <a:t>11/27/2023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6CB39E08-E0E5-4B1A-8F7D-08FE7678A3B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908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3061400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0599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5770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Tree>
    <p:extLst>
      <p:ext uri="{BB962C8B-B14F-4D97-AF65-F5344CB8AC3E}">
        <p14:creationId xmlns:p14="http://schemas.microsoft.com/office/powerpoint/2010/main" val="871868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958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CB39E08-E0E5-4B1A-8F7D-08FE7678A3B6}"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3124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66334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385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E23C7-78A4-413A-A84B-93D4CC0A9EB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8361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DE23C7-78A4-413A-A84B-93D4CC0A9EB1}"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B39E08-E0E5-4B1A-8F7D-08FE7678A3B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993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DE23C7-78A4-413A-A84B-93D4CC0A9EB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478583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DE23C7-78A4-413A-A84B-93D4CC0A9EB1}"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B39E08-E0E5-4B1A-8F7D-08FE7678A3B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742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DE23C7-78A4-413A-A84B-93D4CC0A9EB1}" type="datetimeFigureOut">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B39E08-E0E5-4B1A-8F7D-08FE7678A3B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38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DE23C7-78A4-413A-A84B-93D4CC0A9EB1}"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6811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328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DE23C7-78A4-413A-A84B-93D4CC0A9EB1}"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707833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DE23C7-78A4-413A-A84B-93D4CC0A9EB1}" type="datetimeFigureOut">
              <a:rPr lang="en-US" smtClean="0"/>
              <a:pPr/>
              <a:t>11/27/2023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CB39E08-E0E5-4B1A-8F7D-08FE7678A3B6}" type="slidenum">
              <a:rPr lang="en-US" smtClean="0"/>
              <a:pPr/>
              <a:t>‹#›</a:t>
            </a:fld>
            <a:endParaRPr lang="en-US"/>
          </a:p>
        </p:txBody>
      </p:sp>
    </p:spTree>
    <p:extLst>
      <p:ext uri="{BB962C8B-B14F-4D97-AF65-F5344CB8AC3E}">
        <p14:creationId xmlns:p14="http://schemas.microsoft.com/office/powerpoint/2010/main" val="19774642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nayak3@hawk.iit.edu"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ace car on a track&#10;&#10;Description automatically generated">
            <a:extLst>
              <a:ext uri="{FF2B5EF4-FFF2-40B4-BE49-F238E27FC236}">
                <a16:creationId xmlns:a16="http://schemas.microsoft.com/office/drawing/2014/main" id="{739800AC-4005-42BA-BDFF-AA5C14E1E78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1" cy="6857990"/>
          </a:xfrm>
          <a:prstGeom prst="rect">
            <a:avLst/>
          </a:prstGeom>
          <a:noFill/>
        </p:spPr>
      </p:pic>
      <p:sp>
        <p:nvSpPr>
          <p:cNvPr id="2" name="Title 1">
            <a:extLst>
              <a:ext uri="{FF2B5EF4-FFF2-40B4-BE49-F238E27FC236}">
                <a16:creationId xmlns:a16="http://schemas.microsoft.com/office/drawing/2014/main" id="{C70CC913-391C-EA8D-782B-39A8748A358C}"/>
              </a:ext>
            </a:extLst>
          </p:cNvPr>
          <p:cNvSpPr>
            <a:spLocks noGrp="1"/>
          </p:cNvSpPr>
          <p:nvPr>
            <p:ph type="ctrTitle"/>
          </p:nvPr>
        </p:nvSpPr>
        <p:spPr>
          <a:xfrm>
            <a:off x="464543" y="4922204"/>
            <a:ext cx="11372557" cy="856422"/>
          </a:xfrm>
        </p:spPr>
        <p:txBody>
          <a:bodyPr anchor="b">
            <a:noAutofit/>
          </a:bodyPr>
          <a:lstStyle/>
          <a:p>
            <a:r>
              <a:rPr lang="en-US" sz="3600" b="0" i="0" dirty="0">
                <a:solidFill>
                  <a:srgbClr val="FFFFFF"/>
                </a:solidFill>
                <a:effectLst/>
              </a:rPr>
              <a:t>Data Preparation Data Exploration Data Analysis</a:t>
            </a:r>
            <a:br>
              <a:rPr lang="en-US" sz="3600" dirty="0">
                <a:solidFill>
                  <a:srgbClr val="FFFFFF"/>
                </a:solidFill>
              </a:rPr>
            </a:br>
            <a:r>
              <a:rPr lang="en-US" sz="3600" b="0" i="0" dirty="0">
                <a:solidFill>
                  <a:srgbClr val="FFFFFF"/>
                </a:solidFill>
                <a:effectLst/>
              </a:rPr>
              <a:t>ON</a:t>
            </a:r>
            <a:br>
              <a:rPr lang="en-US" sz="3600" dirty="0">
                <a:solidFill>
                  <a:srgbClr val="FFFFFF"/>
                </a:solidFill>
              </a:rPr>
            </a:br>
            <a:r>
              <a:rPr lang="en-US" sz="3600" b="0" i="0" dirty="0">
                <a:solidFill>
                  <a:srgbClr val="FFFFFF"/>
                </a:solidFill>
                <a:effectLst/>
              </a:rPr>
              <a:t>AUTO-MPG</a:t>
            </a:r>
            <a:endParaRPr lang="en-US" sz="3600" dirty="0">
              <a:solidFill>
                <a:srgbClr val="FFFFFF"/>
              </a:solidFill>
            </a:endParaRPr>
          </a:p>
        </p:txBody>
      </p:sp>
      <p:sp>
        <p:nvSpPr>
          <p:cNvPr id="6" name="TextBox 5">
            <a:extLst>
              <a:ext uri="{FF2B5EF4-FFF2-40B4-BE49-F238E27FC236}">
                <a16:creationId xmlns:a16="http://schemas.microsoft.com/office/drawing/2014/main" id="{E9ACA741-6939-E0F3-A5CC-3962778001A5}"/>
              </a:ext>
            </a:extLst>
          </p:cNvPr>
          <p:cNvSpPr txBox="1"/>
          <p:nvPr/>
        </p:nvSpPr>
        <p:spPr>
          <a:xfrm>
            <a:off x="8231977" y="5462768"/>
            <a:ext cx="3048000" cy="923330"/>
          </a:xfrm>
          <a:prstGeom prst="rect">
            <a:avLst/>
          </a:prstGeom>
          <a:noFill/>
        </p:spPr>
        <p:txBody>
          <a:bodyPr wrap="square" lIns="91440" tIns="45720" rIns="91440" bIns="45720" rtlCol="0" anchor="t">
            <a:spAutoFit/>
          </a:bodyPr>
          <a:lstStyle/>
          <a:p>
            <a:r>
              <a:rPr lang="en-US" dirty="0">
                <a:solidFill>
                  <a:schemeClr val="bg1"/>
                </a:solidFill>
              </a:rPr>
              <a:t>Bhuvan Kumar Panduranga</a:t>
            </a:r>
          </a:p>
          <a:p>
            <a:r>
              <a:rPr lang="en-US" dirty="0">
                <a:solidFill>
                  <a:schemeClr val="bg1"/>
                </a:solidFill>
              </a:rPr>
              <a:t>Hawk ID: A20543030</a:t>
            </a:r>
          </a:p>
          <a:p>
            <a:r>
              <a:rPr lang="en-US" u="sng" dirty="0">
                <a:solidFill>
                  <a:schemeClr val="accent1">
                    <a:lumMod val="40000"/>
                    <a:lumOff val="60000"/>
                  </a:schemeClr>
                </a:solidFill>
              </a:rPr>
              <a:t>bpanduranga1@hawk.iit.edu</a:t>
            </a:r>
            <a:endParaRPr lang="en-US" u="sng" dirty="0">
              <a:solidFill>
                <a:schemeClr val="accent1">
                  <a:lumMod val="40000"/>
                  <a:lumOff val="60000"/>
                </a:schemeClr>
              </a:solidFill>
              <a:hlinkClick r:id="rId3">
                <a:extLst>
                  <a:ext uri="{A12FA001-AC4F-418D-AE19-62706E023703}">
                    <ahyp:hlinkClr xmlns:ahyp="http://schemas.microsoft.com/office/drawing/2018/hyperlinkcolor" val="tx"/>
                  </a:ext>
                </a:extLst>
              </a:hlinkClick>
            </a:endParaRPr>
          </a:p>
        </p:txBody>
      </p:sp>
      <p:sp>
        <p:nvSpPr>
          <p:cNvPr id="19" name="TextBox 18">
            <a:extLst>
              <a:ext uri="{FF2B5EF4-FFF2-40B4-BE49-F238E27FC236}">
                <a16:creationId xmlns:a16="http://schemas.microsoft.com/office/drawing/2014/main" id="{FFBB6382-8F52-C497-CF40-BB586C04DA51}"/>
              </a:ext>
            </a:extLst>
          </p:cNvPr>
          <p:cNvSpPr txBox="1"/>
          <p:nvPr/>
        </p:nvSpPr>
        <p:spPr>
          <a:xfrm>
            <a:off x="549011" y="5462768"/>
            <a:ext cx="3048000" cy="1200329"/>
          </a:xfrm>
          <a:prstGeom prst="rect">
            <a:avLst/>
          </a:prstGeom>
          <a:noFill/>
        </p:spPr>
        <p:txBody>
          <a:bodyPr wrap="square" lIns="91440" tIns="45720" rIns="91440" bIns="45720" rtlCol="0" anchor="t">
            <a:spAutoFit/>
          </a:bodyPr>
          <a:lstStyle/>
          <a:p>
            <a:r>
              <a:rPr lang="en-US" dirty="0">
                <a:solidFill>
                  <a:schemeClr val="bg1"/>
                </a:solidFill>
              </a:rPr>
              <a:t>Pratik Padmakar Bhojkar</a:t>
            </a:r>
          </a:p>
          <a:p>
            <a:r>
              <a:rPr lang="en-US" dirty="0">
                <a:solidFill>
                  <a:schemeClr val="bg1"/>
                </a:solidFill>
              </a:rPr>
              <a:t>Hawk ID: A20550623</a:t>
            </a:r>
          </a:p>
          <a:p>
            <a:r>
              <a:rPr lang="en-US" u="sng" dirty="0">
                <a:solidFill>
                  <a:schemeClr val="accent1">
                    <a:lumMod val="40000"/>
                    <a:lumOff val="60000"/>
                  </a:schemeClr>
                </a:solidFill>
              </a:rPr>
              <a:t>pbhojkar@hawk.iit.edu</a:t>
            </a:r>
          </a:p>
          <a:p>
            <a:endParaRPr lang="en-US" dirty="0"/>
          </a:p>
        </p:txBody>
      </p:sp>
    </p:spTree>
    <p:extLst>
      <p:ext uri="{BB962C8B-B14F-4D97-AF65-F5344CB8AC3E}">
        <p14:creationId xmlns:p14="http://schemas.microsoft.com/office/powerpoint/2010/main" val="1127926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FCE45-F7BA-C05E-D53F-374D51EFF82E}"/>
              </a:ext>
            </a:extLst>
          </p:cNvPr>
          <p:cNvPicPr>
            <a:picLocks noChangeAspect="1"/>
          </p:cNvPicPr>
          <p:nvPr/>
        </p:nvPicPr>
        <p:blipFill>
          <a:blip r:embed="rId2"/>
          <a:stretch>
            <a:fillRect/>
          </a:stretch>
        </p:blipFill>
        <p:spPr>
          <a:xfrm>
            <a:off x="637223" y="1487435"/>
            <a:ext cx="10746392" cy="1828894"/>
          </a:xfrm>
          <a:prstGeom prst="rect">
            <a:avLst/>
          </a:prstGeom>
        </p:spPr>
      </p:pic>
      <p:sp>
        <p:nvSpPr>
          <p:cNvPr id="6" name="TextBox 5">
            <a:extLst>
              <a:ext uri="{FF2B5EF4-FFF2-40B4-BE49-F238E27FC236}">
                <a16:creationId xmlns:a16="http://schemas.microsoft.com/office/drawing/2014/main" id="{49D6067E-DCA8-AFA9-1FA3-B56E6482AF8D}"/>
              </a:ext>
            </a:extLst>
          </p:cNvPr>
          <p:cNvSpPr txBox="1"/>
          <p:nvPr/>
        </p:nvSpPr>
        <p:spPr>
          <a:xfrm>
            <a:off x="530647" y="728434"/>
            <a:ext cx="11130705" cy="1477328"/>
          </a:xfrm>
          <a:prstGeom prst="rect">
            <a:avLst/>
          </a:prstGeom>
          <a:noFill/>
        </p:spPr>
        <p:txBody>
          <a:bodyPr wrap="square">
            <a:spAutoFit/>
          </a:bodyPr>
          <a:lstStyle/>
          <a:p>
            <a:r>
              <a:rPr lang="en-US" dirty="0"/>
              <a:t>The </a:t>
            </a:r>
            <a:r>
              <a:rPr lang="en-US" dirty="0" err="1"/>
              <a:t>tapply</a:t>
            </a:r>
            <a:r>
              <a:rPr lang="en-US" dirty="0"/>
              <a:t>() function in R is used for applying a function to subsets of a vector, based on a grouping factor.</a:t>
            </a:r>
          </a:p>
          <a:p>
            <a:r>
              <a:rPr lang="en-US" b="1" dirty="0">
                <a:latin typeface="Algerian" panose="04020705040A02060702" pitchFamily="82" charset="0"/>
              </a:rPr>
              <a:t>                                                                   </a:t>
            </a:r>
            <a:r>
              <a:rPr lang="en-US" b="1" dirty="0" err="1">
                <a:latin typeface="Algerian" panose="04020705040A02060702" pitchFamily="82" charset="0"/>
              </a:rPr>
              <a:t>tapply</a:t>
            </a:r>
            <a:r>
              <a:rPr lang="en-US" b="1" dirty="0">
                <a:latin typeface="Algerian" panose="04020705040A02060702" pitchFamily="82" charset="0"/>
              </a:rPr>
              <a:t>(data, INDEX, FUN)</a:t>
            </a:r>
          </a:p>
          <a:p>
            <a:endParaRPr lang="en-US" b="1" dirty="0">
              <a:latin typeface="Algerian" panose="04020705040A02060702" pitchFamily="82" charset="0"/>
            </a:endParaRPr>
          </a:p>
          <a:p>
            <a:endParaRPr lang="en-US" dirty="0"/>
          </a:p>
          <a:p>
            <a:r>
              <a:rPr lang="en-US" dirty="0"/>
              <a:t> </a:t>
            </a:r>
          </a:p>
        </p:txBody>
      </p:sp>
      <p:pic>
        <p:nvPicPr>
          <p:cNvPr id="8" name="Picture 7">
            <a:extLst>
              <a:ext uri="{FF2B5EF4-FFF2-40B4-BE49-F238E27FC236}">
                <a16:creationId xmlns:a16="http://schemas.microsoft.com/office/drawing/2014/main" id="{5C1C91DF-24F0-514F-F77D-9B251BBA1109}"/>
              </a:ext>
            </a:extLst>
          </p:cNvPr>
          <p:cNvPicPr>
            <a:picLocks noChangeAspect="1"/>
          </p:cNvPicPr>
          <p:nvPr/>
        </p:nvPicPr>
        <p:blipFill>
          <a:blip r:embed="rId3"/>
          <a:stretch>
            <a:fillRect/>
          </a:stretch>
        </p:blipFill>
        <p:spPr>
          <a:xfrm>
            <a:off x="637225" y="4023674"/>
            <a:ext cx="10746391" cy="1789936"/>
          </a:xfrm>
          <a:prstGeom prst="rect">
            <a:avLst/>
          </a:prstGeom>
        </p:spPr>
      </p:pic>
      <p:sp>
        <p:nvSpPr>
          <p:cNvPr id="12" name="TextBox 11">
            <a:extLst>
              <a:ext uri="{FF2B5EF4-FFF2-40B4-BE49-F238E27FC236}">
                <a16:creationId xmlns:a16="http://schemas.microsoft.com/office/drawing/2014/main" id="{F564969A-E65A-67FF-CDA8-386DF6F83553}"/>
              </a:ext>
            </a:extLst>
          </p:cNvPr>
          <p:cNvSpPr txBox="1"/>
          <p:nvPr/>
        </p:nvSpPr>
        <p:spPr>
          <a:xfrm>
            <a:off x="637225" y="3429000"/>
            <a:ext cx="10746390" cy="369332"/>
          </a:xfrm>
          <a:prstGeom prst="rect">
            <a:avLst/>
          </a:prstGeom>
          <a:noFill/>
        </p:spPr>
        <p:txBody>
          <a:bodyPr wrap="square">
            <a:spAutoFit/>
          </a:bodyPr>
          <a:lstStyle/>
          <a:p>
            <a:r>
              <a:rPr lang="en-US" dirty="0"/>
              <a:t>To find the minimum Miles Per Gallon (MPG) for all cars in the dataset</a:t>
            </a:r>
          </a:p>
        </p:txBody>
      </p:sp>
    </p:spTree>
    <p:extLst>
      <p:ext uri="{BB962C8B-B14F-4D97-AF65-F5344CB8AC3E}">
        <p14:creationId xmlns:p14="http://schemas.microsoft.com/office/powerpoint/2010/main" val="27317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DC133E-A20C-647A-C548-58C71ED6A175}"/>
              </a:ext>
            </a:extLst>
          </p:cNvPr>
          <p:cNvSpPr txBox="1"/>
          <p:nvPr/>
        </p:nvSpPr>
        <p:spPr>
          <a:xfrm>
            <a:off x="596347" y="806583"/>
            <a:ext cx="10913165" cy="369332"/>
          </a:xfrm>
          <a:prstGeom prst="rect">
            <a:avLst/>
          </a:prstGeom>
          <a:noFill/>
        </p:spPr>
        <p:txBody>
          <a:bodyPr wrap="square">
            <a:spAutoFit/>
          </a:bodyPr>
          <a:lstStyle/>
          <a:p>
            <a:r>
              <a:rPr lang="en-US" dirty="0"/>
              <a:t>To find the maximum Miles Per Gallon (MPG) for all cars in the dataset</a:t>
            </a:r>
          </a:p>
        </p:txBody>
      </p:sp>
      <p:pic>
        <p:nvPicPr>
          <p:cNvPr id="5" name="Picture 4">
            <a:extLst>
              <a:ext uri="{FF2B5EF4-FFF2-40B4-BE49-F238E27FC236}">
                <a16:creationId xmlns:a16="http://schemas.microsoft.com/office/drawing/2014/main" id="{9BB6EF55-728B-DD2B-F97B-AE6E904F011C}"/>
              </a:ext>
            </a:extLst>
          </p:cNvPr>
          <p:cNvPicPr>
            <a:picLocks noChangeAspect="1"/>
          </p:cNvPicPr>
          <p:nvPr/>
        </p:nvPicPr>
        <p:blipFill>
          <a:blip r:embed="rId2"/>
          <a:stretch>
            <a:fillRect/>
          </a:stretch>
        </p:blipFill>
        <p:spPr>
          <a:xfrm>
            <a:off x="672801" y="1250593"/>
            <a:ext cx="10846397" cy="1606633"/>
          </a:xfrm>
          <a:prstGeom prst="rect">
            <a:avLst/>
          </a:prstGeom>
        </p:spPr>
      </p:pic>
      <p:pic>
        <p:nvPicPr>
          <p:cNvPr id="7" name="Picture 6">
            <a:extLst>
              <a:ext uri="{FF2B5EF4-FFF2-40B4-BE49-F238E27FC236}">
                <a16:creationId xmlns:a16="http://schemas.microsoft.com/office/drawing/2014/main" id="{7F13BEDB-3DB2-ACC5-1540-B943E3E89891}"/>
              </a:ext>
            </a:extLst>
          </p:cNvPr>
          <p:cNvPicPr>
            <a:picLocks noChangeAspect="1"/>
          </p:cNvPicPr>
          <p:nvPr/>
        </p:nvPicPr>
        <p:blipFill>
          <a:blip r:embed="rId3"/>
          <a:stretch>
            <a:fillRect/>
          </a:stretch>
        </p:blipFill>
        <p:spPr>
          <a:xfrm>
            <a:off x="672801" y="3435350"/>
            <a:ext cx="10846397" cy="2749550"/>
          </a:xfrm>
          <a:prstGeom prst="rect">
            <a:avLst/>
          </a:prstGeom>
        </p:spPr>
      </p:pic>
      <p:sp>
        <p:nvSpPr>
          <p:cNvPr id="11" name="TextBox 10">
            <a:extLst>
              <a:ext uri="{FF2B5EF4-FFF2-40B4-BE49-F238E27FC236}">
                <a16:creationId xmlns:a16="http://schemas.microsoft.com/office/drawing/2014/main" id="{8AB778E0-4E17-9E32-47DA-3DF4CC2EE8E4}"/>
              </a:ext>
            </a:extLst>
          </p:cNvPr>
          <p:cNvSpPr txBox="1"/>
          <p:nvPr/>
        </p:nvSpPr>
        <p:spPr>
          <a:xfrm>
            <a:off x="629730" y="2958447"/>
            <a:ext cx="10846397" cy="369332"/>
          </a:xfrm>
          <a:prstGeom prst="rect">
            <a:avLst/>
          </a:prstGeom>
          <a:noFill/>
        </p:spPr>
        <p:txBody>
          <a:bodyPr wrap="square">
            <a:spAutoFit/>
          </a:bodyPr>
          <a:lstStyle/>
          <a:p>
            <a:r>
              <a:rPr lang="en-US" dirty="0"/>
              <a:t>To calculate the minimum and maximum Miles Per Gallon (MPG) for each unique cylinder value,</a:t>
            </a:r>
          </a:p>
        </p:txBody>
      </p:sp>
    </p:spTree>
    <p:extLst>
      <p:ext uri="{BB962C8B-B14F-4D97-AF65-F5344CB8AC3E}">
        <p14:creationId xmlns:p14="http://schemas.microsoft.com/office/powerpoint/2010/main" val="207023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D86DC-F14F-318F-097D-DE2FB6A1808F}"/>
              </a:ext>
            </a:extLst>
          </p:cNvPr>
          <p:cNvPicPr>
            <a:picLocks noChangeAspect="1"/>
          </p:cNvPicPr>
          <p:nvPr/>
        </p:nvPicPr>
        <p:blipFill>
          <a:blip r:embed="rId2"/>
          <a:stretch>
            <a:fillRect/>
          </a:stretch>
        </p:blipFill>
        <p:spPr>
          <a:xfrm>
            <a:off x="660178" y="1119316"/>
            <a:ext cx="10871644" cy="3442144"/>
          </a:xfrm>
          <a:prstGeom prst="rect">
            <a:avLst/>
          </a:prstGeom>
        </p:spPr>
      </p:pic>
      <p:pic>
        <p:nvPicPr>
          <p:cNvPr id="7" name="Picture 6">
            <a:extLst>
              <a:ext uri="{FF2B5EF4-FFF2-40B4-BE49-F238E27FC236}">
                <a16:creationId xmlns:a16="http://schemas.microsoft.com/office/drawing/2014/main" id="{A682C898-1FCF-563C-E7B1-1DABE0E48919}"/>
              </a:ext>
            </a:extLst>
          </p:cNvPr>
          <p:cNvPicPr>
            <a:picLocks noChangeAspect="1"/>
          </p:cNvPicPr>
          <p:nvPr/>
        </p:nvPicPr>
        <p:blipFill>
          <a:blip r:embed="rId3"/>
          <a:stretch>
            <a:fillRect/>
          </a:stretch>
        </p:blipFill>
        <p:spPr>
          <a:xfrm>
            <a:off x="660178" y="4930793"/>
            <a:ext cx="10903394" cy="1266808"/>
          </a:xfrm>
          <a:prstGeom prst="rect">
            <a:avLst/>
          </a:prstGeom>
        </p:spPr>
      </p:pic>
      <p:sp>
        <p:nvSpPr>
          <p:cNvPr id="13" name="TextBox 12">
            <a:extLst>
              <a:ext uri="{FF2B5EF4-FFF2-40B4-BE49-F238E27FC236}">
                <a16:creationId xmlns:a16="http://schemas.microsoft.com/office/drawing/2014/main" id="{2E8E1872-1DE7-EB6B-1CF5-D0371EA0EC2C}"/>
              </a:ext>
            </a:extLst>
          </p:cNvPr>
          <p:cNvSpPr txBox="1"/>
          <p:nvPr/>
        </p:nvSpPr>
        <p:spPr>
          <a:xfrm>
            <a:off x="660178" y="749984"/>
            <a:ext cx="8045671" cy="369332"/>
          </a:xfrm>
          <a:prstGeom prst="rect">
            <a:avLst/>
          </a:prstGeom>
          <a:noFill/>
        </p:spPr>
        <p:txBody>
          <a:bodyPr wrap="square">
            <a:spAutoFit/>
          </a:bodyPr>
          <a:lstStyle/>
          <a:p>
            <a:r>
              <a:rPr lang="en-US" dirty="0"/>
              <a:t>The unique() function in R is used to obtain the unique values of a vector.</a:t>
            </a:r>
          </a:p>
        </p:txBody>
      </p:sp>
      <p:sp>
        <p:nvSpPr>
          <p:cNvPr id="19" name="TextBox 18">
            <a:extLst>
              <a:ext uri="{FF2B5EF4-FFF2-40B4-BE49-F238E27FC236}">
                <a16:creationId xmlns:a16="http://schemas.microsoft.com/office/drawing/2014/main" id="{E198F096-3E0B-024A-1BA3-696F0F8A6E95}"/>
              </a:ext>
            </a:extLst>
          </p:cNvPr>
          <p:cNvSpPr txBox="1"/>
          <p:nvPr/>
        </p:nvSpPr>
        <p:spPr>
          <a:xfrm>
            <a:off x="565372" y="4298720"/>
            <a:ext cx="9232900" cy="646331"/>
          </a:xfrm>
          <a:prstGeom prst="rect">
            <a:avLst/>
          </a:prstGeom>
          <a:noFill/>
        </p:spPr>
        <p:txBody>
          <a:bodyPr wrap="square">
            <a:spAutoFit/>
          </a:bodyPr>
          <a:lstStyle/>
          <a:p>
            <a:endParaRPr lang="en-US" dirty="0"/>
          </a:p>
          <a:p>
            <a:r>
              <a:rPr lang="en-US" dirty="0"/>
              <a:t>The table() function in R is used to create a table of counts of the elements in a vector.</a:t>
            </a:r>
          </a:p>
        </p:txBody>
      </p:sp>
    </p:spTree>
    <p:extLst>
      <p:ext uri="{BB962C8B-B14F-4D97-AF65-F5344CB8AC3E}">
        <p14:creationId xmlns:p14="http://schemas.microsoft.com/office/powerpoint/2010/main" val="2706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D8F73-D61F-1555-E65D-38902121A8F9}"/>
              </a:ext>
            </a:extLst>
          </p:cNvPr>
          <p:cNvSpPr txBox="1"/>
          <p:nvPr/>
        </p:nvSpPr>
        <p:spPr>
          <a:xfrm>
            <a:off x="548641" y="950976"/>
            <a:ext cx="3528060" cy="1766587"/>
          </a:xfrm>
        </p:spPr>
        <p:txBody>
          <a:bodyPr vert="horz" lIns="91440" tIns="45720" rIns="91440" bIns="45720" rtlCol="0" anchor="t">
            <a:normAutofit/>
          </a:bodyPr>
          <a:lstStyle/>
          <a:p>
            <a:pPr>
              <a:lnSpc>
                <a:spcPct val="85000"/>
              </a:lnSpc>
              <a:spcBef>
                <a:spcPct val="0"/>
              </a:spcBef>
              <a:spcAft>
                <a:spcPts val="600"/>
              </a:spcAft>
            </a:pPr>
            <a:r>
              <a:rPr lang="en-US" sz="3600" kern="1200" dirty="0">
                <a:solidFill>
                  <a:schemeClr val="accent1"/>
                </a:solidFill>
                <a:latin typeface="+mj-lt"/>
                <a:ea typeface="+mj-ea"/>
                <a:cs typeface="+mj-cs"/>
              </a:rPr>
              <a:t>Data Exploration</a:t>
            </a:r>
          </a:p>
          <a:p>
            <a:pPr>
              <a:lnSpc>
                <a:spcPct val="85000"/>
              </a:lnSpc>
              <a:spcBef>
                <a:spcPct val="0"/>
              </a:spcBef>
              <a:spcAft>
                <a:spcPts val="600"/>
              </a:spcAft>
            </a:pPr>
            <a:endParaRPr lang="en-US" sz="3600" kern="1200" dirty="0">
              <a:solidFill>
                <a:schemeClr val="accent1"/>
              </a:solidFill>
              <a:latin typeface="+mj-lt"/>
              <a:ea typeface="+mj-ea"/>
              <a:cs typeface="+mj-cs"/>
            </a:endParaRPr>
          </a:p>
        </p:txBody>
      </p:sp>
      <p:sp>
        <p:nvSpPr>
          <p:cNvPr id="3" name="TextBox 2">
            <a:extLst>
              <a:ext uri="{FF2B5EF4-FFF2-40B4-BE49-F238E27FC236}">
                <a16:creationId xmlns:a16="http://schemas.microsoft.com/office/drawing/2014/main" id="{E3038A37-D285-27E4-93CC-02292E85064A}"/>
              </a:ext>
            </a:extLst>
          </p:cNvPr>
          <p:cNvSpPr txBox="1"/>
          <p:nvPr/>
        </p:nvSpPr>
        <p:spPr>
          <a:xfrm>
            <a:off x="1286694" y="1834269"/>
            <a:ext cx="3856301" cy="3162298"/>
          </a:xfrm>
        </p:spPr>
        <p:txBody>
          <a:bodyPr vert="horz" lIns="91440" tIns="45720" rIns="91440" bIns="45720" rtlCol="0">
            <a:noAutofit/>
          </a:bodyPr>
          <a:lstStyle/>
          <a:p>
            <a:pPr>
              <a:lnSpc>
                <a:spcPct val="120000"/>
              </a:lnSpc>
              <a:spcAft>
                <a:spcPts val="600"/>
              </a:spcAft>
            </a:pPr>
            <a:r>
              <a:rPr lang="en-US" sz="3300" b="0" i="0" dirty="0">
                <a:effectLst/>
              </a:rPr>
              <a:t>Data Visualization, </a:t>
            </a:r>
            <a:r>
              <a:rPr lang="en-US" sz="3300" dirty="0"/>
              <a:t>with</a:t>
            </a:r>
            <a:r>
              <a:rPr lang="en-US" sz="3300" b="0" i="0" dirty="0">
                <a:effectLst/>
              </a:rPr>
              <a:t> histogram, boxplot, overlay histogram and with </a:t>
            </a:r>
            <a:r>
              <a:rPr lang="en-US" sz="3300" dirty="0"/>
              <a:t>our</a:t>
            </a:r>
            <a:r>
              <a:rPr lang="en-US" sz="3300" b="0" i="0" dirty="0">
                <a:effectLst/>
              </a:rPr>
              <a:t> conclusions on each</a:t>
            </a:r>
            <a:endParaRPr lang="en-US" sz="3300" dirty="0"/>
          </a:p>
        </p:txBody>
      </p:sp>
      <p:pic>
        <p:nvPicPr>
          <p:cNvPr id="10" name="Picture 9">
            <a:extLst>
              <a:ext uri="{FF2B5EF4-FFF2-40B4-BE49-F238E27FC236}">
                <a16:creationId xmlns:a16="http://schemas.microsoft.com/office/drawing/2014/main" id="{E419AC44-56A1-06EF-83FA-460286129F0F}"/>
              </a:ext>
            </a:extLst>
          </p:cNvPr>
          <p:cNvPicPr>
            <a:picLocks noChangeAspect="1"/>
          </p:cNvPicPr>
          <p:nvPr/>
        </p:nvPicPr>
        <p:blipFill rotWithShape="1">
          <a:blip r:embed="rId2"/>
          <a:srcRect l="12988" r="10981" b="4"/>
          <a:stretch/>
        </p:blipFill>
        <p:spPr>
          <a:xfrm>
            <a:off x="7995270" y="845269"/>
            <a:ext cx="3528060" cy="2449682"/>
          </a:xfrm>
          <a:prstGeom prst="rect">
            <a:avLst/>
          </a:prstGeom>
          <a:noFill/>
        </p:spPr>
      </p:pic>
      <p:pic>
        <p:nvPicPr>
          <p:cNvPr id="8" name="Picture 7">
            <a:extLst>
              <a:ext uri="{FF2B5EF4-FFF2-40B4-BE49-F238E27FC236}">
                <a16:creationId xmlns:a16="http://schemas.microsoft.com/office/drawing/2014/main" id="{BFC36D88-7632-3007-1AD3-D5AE1C057926}"/>
              </a:ext>
            </a:extLst>
          </p:cNvPr>
          <p:cNvPicPr>
            <a:picLocks noChangeAspect="1"/>
          </p:cNvPicPr>
          <p:nvPr/>
        </p:nvPicPr>
        <p:blipFill rotWithShape="1">
          <a:blip r:embed="rId3"/>
          <a:srcRect t="19032" r="1" b="1116"/>
          <a:stretch/>
        </p:blipFill>
        <p:spPr>
          <a:xfrm>
            <a:off x="4482477" y="845269"/>
            <a:ext cx="3371159" cy="2449682"/>
          </a:xfrm>
          <a:prstGeom prst="rect">
            <a:avLst/>
          </a:prstGeom>
          <a:noFill/>
        </p:spPr>
      </p:pic>
      <p:pic>
        <p:nvPicPr>
          <p:cNvPr id="14" name="Picture 13">
            <a:extLst>
              <a:ext uri="{FF2B5EF4-FFF2-40B4-BE49-F238E27FC236}">
                <a16:creationId xmlns:a16="http://schemas.microsoft.com/office/drawing/2014/main" id="{374554AD-A213-3D12-BE7F-AF02D41BC102}"/>
              </a:ext>
            </a:extLst>
          </p:cNvPr>
          <p:cNvPicPr>
            <a:picLocks noChangeAspect="1"/>
          </p:cNvPicPr>
          <p:nvPr/>
        </p:nvPicPr>
        <p:blipFill rotWithShape="1">
          <a:blip r:embed="rId4"/>
          <a:srcRect t="35745" r="1" b="22466"/>
          <a:stretch/>
        </p:blipFill>
        <p:spPr>
          <a:xfrm>
            <a:off x="7995270" y="3602789"/>
            <a:ext cx="3364164" cy="2494851"/>
          </a:xfrm>
          <a:prstGeom prst="rect">
            <a:avLst/>
          </a:prstGeom>
          <a:noFill/>
        </p:spPr>
      </p:pic>
      <p:pic>
        <p:nvPicPr>
          <p:cNvPr id="12" name="Picture 11">
            <a:extLst>
              <a:ext uri="{FF2B5EF4-FFF2-40B4-BE49-F238E27FC236}">
                <a16:creationId xmlns:a16="http://schemas.microsoft.com/office/drawing/2014/main" id="{7A483018-D5AC-7408-C5A2-804FB8DE56B1}"/>
              </a:ext>
            </a:extLst>
          </p:cNvPr>
          <p:cNvPicPr>
            <a:picLocks noChangeAspect="1"/>
          </p:cNvPicPr>
          <p:nvPr/>
        </p:nvPicPr>
        <p:blipFill rotWithShape="1">
          <a:blip r:embed="rId5"/>
          <a:srcRect t="20637" r="1" b="1"/>
          <a:stretch/>
        </p:blipFill>
        <p:spPr>
          <a:xfrm>
            <a:off x="4410420" y="3601319"/>
            <a:ext cx="3371159" cy="2494851"/>
          </a:xfrm>
          <a:prstGeom prst="rect">
            <a:avLst/>
          </a:prstGeom>
          <a:noFill/>
        </p:spPr>
      </p:pic>
      <p:sp>
        <p:nvSpPr>
          <p:cNvPr id="16" name="Slide Number Placeholder 5">
            <a:extLst>
              <a:ext uri="{FF2B5EF4-FFF2-40B4-BE49-F238E27FC236}">
                <a16:creationId xmlns:a16="http://schemas.microsoft.com/office/drawing/2014/main" id="{CC86C78C-D589-428D-91A7-F9FE942E9A71}"/>
              </a:ext>
            </a:extLst>
          </p:cNvPr>
          <p:cNvSpPr>
            <a:spLocks noGrp="1"/>
          </p:cNvSpPr>
          <p:nvPr>
            <p:ph type="sldNum" sz="quarter" idx="12"/>
          </p:nvPr>
        </p:nvSpPr>
        <p:spPr/>
        <p:txBody>
          <a:bodyPr vert="horz" lIns="91440" tIns="45720" rIns="91440" bIns="45720" rtlCol="0" anchor="t">
            <a:normAutofit/>
          </a:bodyPr>
          <a:lstStyle/>
          <a:p>
            <a:pPr>
              <a:spcAft>
                <a:spcPts val="600"/>
              </a:spcAft>
            </a:pPr>
            <a:fld id="{3FAE4C1A-77DB-4702-BC27-716D25204027}" type="slidenum">
              <a:rPr lang="en-US" smtClean="0"/>
              <a:pPr>
                <a:spcAft>
                  <a:spcPts val="600"/>
                </a:spcAft>
              </a:pPr>
              <a:t>13</a:t>
            </a:fld>
            <a:endParaRPr lang="en-US"/>
          </a:p>
        </p:txBody>
      </p:sp>
      <p:sp>
        <p:nvSpPr>
          <p:cNvPr id="7" name="TextBox 6">
            <a:extLst>
              <a:ext uri="{FF2B5EF4-FFF2-40B4-BE49-F238E27FC236}">
                <a16:creationId xmlns:a16="http://schemas.microsoft.com/office/drawing/2014/main" id="{7606FE75-525F-E833-C3A2-1EAC2E3321B6}"/>
              </a:ext>
            </a:extLst>
          </p:cNvPr>
          <p:cNvSpPr txBox="1"/>
          <p:nvPr/>
        </p:nvSpPr>
        <p:spPr>
          <a:xfrm>
            <a:off x="6743700" y="952499"/>
            <a:ext cx="4785108" cy="5105399"/>
          </a:xfr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413609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nodePh="1">
                                  <p:stCondLst>
                                    <p:cond delay="0"/>
                                  </p:stCondLst>
                                  <p:endCondLst>
                                    <p:cond evt="begin" delay="0">
                                      <p:tn val="33"/>
                                    </p:cond>
                                  </p:end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77755D-C5A7-E085-5272-38C3C95D19B9}"/>
              </a:ext>
            </a:extLst>
          </p:cNvPr>
          <p:cNvSpPr txBox="1"/>
          <p:nvPr/>
        </p:nvSpPr>
        <p:spPr>
          <a:xfrm>
            <a:off x="584200" y="780534"/>
            <a:ext cx="6096000" cy="369332"/>
          </a:xfrm>
          <a:prstGeom prst="rect">
            <a:avLst/>
          </a:prstGeom>
          <a:noFill/>
        </p:spPr>
        <p:txBody>
          <a:bodyPr wrap="square">
            <a:spAutoFit/>
          </a:bodyPr>
          <a:lstStyle/>
          <a:p>
            <a:r>
              <a:rPr lang="en-US" dirty="0"/>
              <a:t>Histogram of MPG to see the distribution of the data</a:t>
            </a:r>
          </a:p>
        </p:txBody>
      </p:sp>
      <p:pic>
        <p:nvPicPr>
          <p:cNvPr id="5" name="Picture 4">
            <a:extLst>
              <a:ext uri="{FF2B5EF4-FFF2-40B4-BE49-F238E27FC236}">
                <a16:creationId xmlns:a16="http://schemas.microsoft.com/office/drawing/2014/main" id="{31B56ADD-15BC-626F-6F7D-41388E7AA142}"/>
              </a:ext>
            </a:extLst>
          </p:cNvPr>
          <p:cNvPicPr>
            <a:picLocks noChangeAspect="1"/>
          </p:cNvPicPr>
          <p:nvPr/>
        </p:nvPicPr>
        <p:blipFill>
          <a:blip r:embed="rId2"/>
          <a:stretch>
            <a:fillRect/>
          </a:stretch>
        </p:blipFill>
        <p:spPr>
          <a:xfrm>
            <a:off x="619125" y="1422304"/>
            <a:ext cx="10953750" cy="736791"/>
          </a:xfrm>
          <a:prstGeom prst="rect">
            <a:avLst/>
          </a:prstGeom>
        </p:spPr>
      </p:pic>
      <p:pic>
        <p:nvPicPr>
          <p:cNvPr id="7" name="Picture 6">
            <a:extLst>
              <a:ext uri="{FF2B5EF4-FFF2-40B4-BE49-F238E27FC236}">
                <a16:creationId xmlns:a16="http://schemas.microsoft.com/office/drawing/2014/main" id="{686D8CFC-9A52-1DAD-45A7-9E4AEEE628DF}"/>
              </a:ext>
            </a:extLst>
          </p:cNvPr>
          <p:cNvPicPr>
            <a:picLocks noChangeAspect="1"/>
          </p:cNvPicPr>
          <p:nvPr/>
        </p:nvPicPr>
        <p:blipFill>
          <a:blip r:embed="rId3"/>
          <a:stretch>
            <a:fillRect/>
          </a:stretch>
        </p:blipFill>
        <p:spPr>
          <a:xfrm>
            <a:off x="2784305" y="2225569"/>
            <a:ext cx="6623390" cy="3972547"/>
          </a:xfrm>
          <a:prstGeom prst="rect">
            <a:avLst/>
          </a:prstGeom>
        </p:spPr>
      </p:pic>
    </p:spTree>
    <p:extLst>
      <p:ext uri="{BB962C8B-B14F-4D97-AF65-F5344CB8AC3E}">
        <p14:creationId xmlns:p14="http://schemas.microsoft.com/office/powerpoint/2010/main" val="405602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85493-0235-D608-52C8-CEBF118A33D2}"/>
              </a:ext>
            </a:extLst>
          </p:cNvPr>
          <p:cNvPicPr>
            <a:picLocks noChangeAspect="1"/>
          </p:cNvPicPr>
          <p:nvPr/>
        </p:nvPicPr>
        <p:blipFill>
          <a:blip r:embed="rId2"/>
          <a:stretch>
            <a:fillRect/>
          </a:stretch>
        </p:blipFill>
        <p:spPr>
          <a:xfrm>
            <a:off x="2781136" y="1232833"/>
            <a:ext cx="6363027" cy="3848298"/>
          </a:xfrm>
          <a:prstGeom prst="rect">
            <a:avLst/>
          </a:prstGeom>
        </p:spPr>
      </p:pic>
      <p:sp>
        <p:nvSpPr>
          <p:cNvPr id="9" name="TextBox 8">
            <a:extLst>
              <a:ext uri="{FF2B5EF4-FFF2-40B4-BE49-F238E27FC236}">
                <a16:creationId xmlns:a16="http://schemas.microsoft.com/office/drawing/2014/main" id="{FBCE7C7B-72C4-EC37-E124-67CB1A82C582}"/>
              </a:ext>
            </a:extLst>
          </p:cNvPr>
          <p:cNvSpPr txBox="1"/>
          <p:nvPr/>
        </p:nvSpPr>
        <p:spPr>
          <a:xfrm>
            <a:off x="571500" y="863501"/>
            <a:ext cx="10985500" cy="369332"/>
          </a:xfrm>
          <a:prstGeom prst="rect">
            <a:avLst/>
          </a:prstGeom>
          <a:noFill/>
        </p:spPr>
        <p:txBody>
          <a:bodyPr wrap="square">
            <a:spAutoFit/>
          </a:bodyPr>
          <a:lstStyle/>
          <a:p>
            <a:r>
              <a:rPr lang="en-US" dirty="0"/>
              <a:t>This is a box plot to check if there are any outliers. </a:t>
            </a:r>
          </a:p>
        </p:txBody>
      </p:sp>
      <p:sp>
        <p:nvSpPr>
          <p:cNvPr id="11" name="TextBox 10">
            <a:extLst>
              <a:ext uri="{FF2B5EF4-FFF2-40B4-BE49-F238E27FC236}">
                <a16:creationId xmlns:a16="http://schemas.microsoft.com/office/drawing/2014/main" id="{AF4AB09F-4753-031C-B773-15771CBD431E}"/>
              </a:ext>
            </a:extLst>
          </p:cNvPr>
          <p:cNvSpPr txBox="1"/>
          <p:nvPr/>
        </p:nvSpPr>
        <p:spPr>
          <a:xfrm>
            <a:off x="717714" y="4745364"/>
            <a:ext cx="8693150" cy="369332"/>
          </a:xfrm>
          <a:prstGeom prst="rect">
            <a:avLst/>
          </a:prstGeom>
          <a:noFill/>
        </p:spPr>
        <p:txBody>
          <a:bodyPr wrap="square">
            <a:spAutoFit/>
          </a:bodyPr>
          <a:lstStyle/>
          <a:p>
            <a:r>
              <a:rPr lang="en-US" dirty="0"/>
              <a:t>We can conclude from the observation that there are no outlier.</a:t>
            </a:r>
          </a:p>
        </p:txBody>
      </p:sp>
    </p:spTree>
    <p:extLst>
      <p:ext uri="{BB962C8B-B14F-4D97-AF65-F5344CB8AC3E}">
        <p14:creationId xmlns:p14="http://schemas.microsoft.com/office/powerpoint/2010/main" val="74132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C54783-E861-885A-09E5-7CCAA8674666}"/>
              </a:ext>
            </a:extLst>
          </p:cNvPr>
          <p:cNvPicPr>
            <a:picLocks noChangeAspect="1"/>
          </p:cNvPicPr>
          <p:nvPr/>
        </p:nvPicPr>
        <p:blipFill>
          <a:blip r:embed="rId2"/>
          <a:stretch>
            <a:fillRect/>
          </a:stretch>
        </p:blipFill>
        <p:spPr>
          <a:xfrm>
            <a:off x="1120519" y="819119"/>
            <a:ext cx="9950961" cy="1193861"/>
          </a:xfrm>
          <a:prstGeom prst="rect">
            <a:avLst/>
          </a:prstGeom>
        </p:spPr>
      </p:pic>
      <p:pic>
        <p:nvPicPr>
          <p:cNvPr id="5" name="Picture 4">
            <a:extLst>
              <a:ext uri="{FF2B5EF4-FFF2-40B4-BE49-F238E27FC236}">
                <a16:creationId xmlns:a16="http://schemas.microsoft.com/office/drawing/2014/main" id="{41FAA050-67A5-DE7B-85E1-F8F5D7B0AD52}"/>
              </a:ext>
            </a:extLst>
          </p:cNvPr>
          <p:cNvPicPr>
            <a:picLocks noChangeAspect="1"/>
          </p:cNvPicPr>
          <p:nvPr/>
        </p:nvPicPr>
        <p:blipFill>
          <a:blip r:embed="rId3"/>
          <a:stretch>
            <a:fillRect/>
          </a:stretch>
        </p:blipFill>
        <p:spPr>
          <a:xfrm>
            <a:off x="3409950" y="2195233"/>
            <a:ext cx="5143500" cy="3476729"/>
          </a:xfrm>
          <a:prstGeom prst="rect">
            <a:avLst/>
          </a:prstGeom>
        </p:spPr>
      </p:pic>
      <p:sp>
        <p:nvSpPr>
          <p:cNvPr id="7" name="TextBox 6">
            <a:extLst>
              <a:ext uri="{FF2B5EF4-FFF2-40B4-BE49-F238E27FC236}">
                <a16:creationId xmlns:a16="http://schemas.microsoft.com/office/drawing/2014/main" id="{D909C005-CA43-49A1-4412-519E4876CB0F}"/>
              </a:ext>
            </a:extLst>
          </p:cNvPr>
          <p:cNvSpPr txBox="1"/>
          <p:nvPr/>
        </p:nvSpPr>
        <p:spPr>
          <a:xfrm>
            <a:off x="644524" y="5854215"/>
            <a:ext cx="10902950" cy="369332"/>
          </a:xfrm>
          <a:prstGeom prst="rect">
            <a:avLst/>
          </a:prstGeom>
          <a:noFill/>
        </p:spPr>
        <p:txBody>
          <a:bodyPr wrap="square">
            <a:spAutoFit/>
          </a:bodyPr>
          <a:lstStyle/>
          <a:p>
            <a:r>
              <a:rPr lang="en-US" dirty="0"/>
              <a:t>This is a histogram for the acceleration. We can conclude that this is a approximately linearly distributed.</a:t>
            </a:r>
          </a:p>
        </p:txBody>
      </p:sp>
    </p:spTree>
    <p:extLst>
      <p:ext uri="{BB962C8B-B14F-4D97-AF65-F5344CB8AC3E}">
        <p14:creationId xmlns:p14="http://schemas.microsoft.com/office/powerpoint/2010/main" val="13288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29645F-1D7F-7DCF-BA0A-1C7AAABEBC4A}"/>
              </a:ext>
            </a:extLst>
          </p:cNvPr>
          <p:cNvPicPr>
            <a:picLocks noChangeAspect="1"/>
          </p:cNvPicPr>
          <p:nvPr/>
        </p:nvPicPr>
        <p:blipFill>
          <a:blip r:embed="rId2"/>
          <a:stretch>
            <a:fillRect/>
          </a:stretch>
        </p:blipFill>
        <p:spPr>
          <a:xfrm>
            <a:off x="1879383" y="749246"/>
            <a:ext cx="8433233" cy="2108308"/>
          </a:xfrm>
          <a:prstGeom prst="rect">
            <a:avLst/>
          </a:prstGeom>
        </p:spPr>
      </p:pic>
      <p:pic>
        <p:nvPicPr>
          <p:cNvPr id="7" name="Picture 6">
            <a:extLst>
              <a:ext uri="{FF2B5EF4-FFF2-40B4-BE49-F238E27FC236}">
                <a16:creationId xmlns:a16="http://schemas.microsoft.com/office/drawing/2014/main" id="{2B7B5EEF-951C-A509-9D62-1679A30D52E7}"/>
              </a:ext>
            </a:extLst>
          </p:cNvPr>
          <p:cNvPicPr>
            <a:picLocks noChangeAspect="1"/>
          </p:cNvPicPr>
          <p:nvPr/>
        </p:nvPicPr>
        <p:blipFill>
          <a:blip r:embed="rId3"/>
          <a:stretch>
            <a:fillRect/>
          </a:stretch>
        </p:blipFill>
        <p:spPr>
          <a:xfrm>
            <a:off x="2835104" y="2885985"/>
            <a:ext cx="6636091" cy="2768601"/>
          </a:xfrm>
          <a:prstGeom prst="rect">
            <a:avLst/>
          </a:prstGeom>
        </p:spPr>
      </p:pic>
      <p:sp>
        <p:nvSpPr>
          <p:cNvPr id="11" name="TextBox 10">
            <a:extLst>
              <a:ext uri="{FF2B5EF4-FFF2-40B4-BE49-F238E27FC236}">
                <a16:creationId xmlns:a16="http://schemas.microsoft.com/office/drawing/2014/main" id="{B4921D2B-52E1-D452-7B2B-EEA4DACBB2DA}"/>
              </a:ext>
            </a:extLst>
          </p:cNvPr>
          <p:cNvSpPr txBox="1"/>
          <p:nvPr/>
        </p:nvSpPr>
        <p:spPr>
          <a:xfrm>
            <a:off x="650874" y="5654586"/>
            <a:ext cx="10890250" cy="646331"/>
          </a:xfrm>
          <a:prstGeom prst="rect">
            <a:avLst/>
          </a:prstGeom>
          <a:noFill/>
        </p:spPr>
        <p:txBody>
          <a:bodyPr wrap="square">
            <a:spAutoFit/>
          </a:bodyPr>
          <a:lstStyle/>
          <a:p>
            <a:r>
              <a:rPr lang="en-US" dirty="0"/>
              <a:t>This is a box plot to see the outliers for the origin. We conclude that there are outliers. We can also see that MPG for the cars of origin 3 is greater. There may be many factors that may affect it.</a:t>
            </a:r>
          </a:p>
        </p:txBody>
      </p:sp>
    </p:spTree>
    <p:extLst>
      <p:ext uri="{BB962C8B-B14F-4D97-AF65-F5344CB8AC3E}">
        <p14:creationId xmlns:p14="http://schemas.microsoft.com/office/powerpoint/2010/main" val="271093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1893-BDD9-5057-3808-F83DF6B18CE6}"/>
              </a:ext>
            </a:extLst>
          </p:cNvPr>
          <p:cNvPicPr>
            <a:picLocks noChangeAspect="1"/>
          </p:cNvPicPr>
          <p:nvPr/>
        </p:nvPicPr>
        <p:blipFill>
          <a:blip r:embed="rId2"/>
          <a:stretch>
            <a:fillRect/>
          </a:stretch>
        </p:blipFill>
        <p:spPr>
          <a:xfrm>
            <a:off x="1825405" y="787372"/>
            <a:ext cx="8541189" cy="1092256"/>
          </a:xfrm>
          <a:prstGeom prst="rect">
            <a:avLst/>
          </a:prstGeom>
        </p:spPr>
      </p:pic>
      <p:pic>
        <p:nvPicPr>
          <p:cNvPr id="5" name="Picture 4">
            <a:extLst>
              <a:ext uri="{FF2B5EF4-FFF2-40B4-BE49-F238E27FC236}">
                <a16:creationId xmlns:a16="http://schemas.microsoft.com/office/drawing/2014/main" id="{38C8310D-7B34-355B-1044-300B828AEFE0}"/>
              </a:ext>
            </a:extLst>
          </p:cNvPr>
          <p:cNvPicPr>
            <a:picLocks noChangeAspect="1"/>
          </p:cNvPicPr>
          <p:nvPr/>
        </p:nvPicPr>
        <p:blipFill>
          <a:blip r:embed="rId3"/>
          <a:stretch>
            <a:fillRect/>
          </a:stretch>
        </p:blipFill>
        <p:spPr>
          <a:xfrm>
            <a:off x="2879554" y="2082695"/>
            <a:ext cx="6636091" cy="2940155"/>
          </a:xfrm>
          <a:prstGeom prst="rect">
            <a:avLst/>
          </a:prstGeom>
        </p:spPr>
      </p:pic>
      <p:sp>
        <p:nvSpPr>
          <p:cNvPr id="9" name="TextBox 8">
            <a:extLst>
              <a:ext uri="{FF2B5EF4-FFF2-40B4-BE49-F238E27FC236}">
                <a16:creationId xmlns:a16="http://schemas.microsoft.com/office/drawing/2014/main" id="{E7805F3C-B6CF-E2CD-BC04-BF90D754F74A}"/>
              </a:ext>
            </a:extLst>
          </p:cNvPr>
          <p:cNvSpPr txBox="1"/>
          <p:nvPr/>
        </p:nvSpPr>
        <p:spPr>
          <a:xfrm>
            <a:off x="753928" y="5283200"/>
            <a:ext cx="10684142" cy="646331"/>
          </a:xfrm>
          <a:prstGeom prst="rect">
            <a:avLst/>
          </a:prstGeom>
          <a:noFill/>
        </p:spPr>
        <p:txBody>
          <a:bodyPr wrap="square">
            <a:spAutoFit/>
          </a:bodyPr>
          <a:lstStyle/>
          <a:p>
            <a:r>
              <a:rPr lang="en-US" dirty="0"/>
              <a:t>Weight is one of the reasons. The region 3 is having autos with lower weight and with higher mpg as seen above. So we can say that the weight plays imp role in determining mpg.</a:t>
            </a:r>
          </a:p>
        </p:txBody>
      </p:sp>
    </p:spTree>
    <p:extLst>
      <p:ext uri="{BB962C8B-B14F-4D97-AF65-F5344CB8AC3E}">
        <p14:creationId xmlns:p14="http://schemas.microsoft.com/office/powerpoint/2010/main" val="410825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6BDFF-0386-3353-1A4F-5E9ECE677255}"/>
              </a:ext>
            </a:extLst>
          </p:cNvPr>
          <p:cNvPicPr>
            <a:picLocks noChangeAspect="1"/>
          </p:cNvPicPr>
          <p:nvPr/>
        </p:nvPicPr>
        <p:blipFill>
          <a:blip r:embed="rId2"/>
          <a:stretch>
            <a:fillRect/>
          </a:stretch>
        </p:blipFill>
        <p:spPr>
          <a:xfrm>
            <a:off x="1158621" y="733375"/>
            <a:ext cx="9874757" cy="1949550"/>
          </a:xfrm>
          <a:prstGeom prst="rect">
            <a:avLst/>
          </a:prstGeom>
        </p:spPr>
      </p:pic>
      <p:pic>
        <p:nvPicPr>
          <p:cNvPr id="5" name="Picture 4">
            <a:extLst>
              <a:ext uri="{FF2B5EF4-FFF2-40B4-BE49-F238E27FC236}">
                <a16:creationId xmlns:a16="http://schemas.microsoft.com/office/drawing/2014/main" id="{49F5D7EE-EB68-8240-4DB3-8A0C327F546D}"/>
              </a:ext>
            </a:extLst>
          </p:cNvPr>
          <p:cNvPicPr>
            <a:picLocks noChangeAspect="1"/>
          </p:cNvPicPr>
          <p:nvPr/>
        </p:nvPicPr>
        <p:blipFill>
          <a:blip r:embed="rId3"/>
          <a:stretch>
            <a:fillRect/>
          </a:stretch>
        </p:blipFill>
        <p:spPr>
          <a:xfrm>
            <a:off x="2939880" y="2784398"/>
            <a:ext cx="6591639" cy="2781356"/>
          </a:xfrm>
          <a:prstGeom prst="rect">
            <a:avLst/>
          </a:prstGeom>
        </p:spPr>
      </p:pic>
      <p:sp>
        <p:nvSpPr>
          <p:cNvPr id="7" name="TextBox 6">
            <a:extLst>
              <a:ext uri="{FF2B5EF4-FFF2-40B4-BE49-F238E27FC236}">
                <a16:creationId xmlns:a16="http://schemas.microsoft.com/office/drawing/2014/main" id="{AFF8C902-5FDA-0B8E-C9C1-FADF4564DE1E}"/>
              </a:ext>
            </a:extLst>
          </p:cNvPr>
          <p:cNvSpPr txBox="1"/>
          <p:nvPr/>
        </p:nvSpPr>
        <p:spPr>
          <a:xfrm>
            <a:off x="1158621" y="5565754"/>
            <a:ext cx="9874757" cy="646331"/>
          </a:xfrm>
          <a:prstGeom prst="rect">
            <a:avLst/>
          </a:prstGeom>
          <a:noFill/>
        </p:spPr>
        <p:txBody>
          <a:bodyPr wrap="square">
            <a:spAutoFit/>
          </a:bodyPr>
          <a:lstStyle/>
          <a:p>
            <a:r>
              <a:rPr lang="en-US" dirty="0"/>
              <a:t>This is an overlay Histogram of MPG and origin. </a:t>
            </a:r>
          </a:p>
          <a:p>
            <a:r>
              <a:rPr lang="en-US" dirty="0"/>
              <a:t>We see that one value is numeric and other is categorial.</a:t>
            </a:r>
          </a:p>
        </p:txBody>
      </p:sp>
    </p:spTree>
    <p:extLst>
      <p:ext uri="{BB962C8B-B14F-4D97-AF65-F5344CB8AC3E}">
        <p14:creationId xmlns:p14="http://schemas.microsoft.com/office/powerpoint/2010/main" val="276196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Box 244">
            <a:extLst>
              <a:ext uri="{FF2B5EF4-FFF2-40B4-BE49-F238E27FC236}">
                <a16:creationId xmlns:a16="http://schemas.microsoft.com/office/drawing/2014/main" id="{B122353A-F96C-9259-EA27-9824B6CB079E}"/>
              </a:ext>
            </a:extLst>
          </p:cNvPr>
          <p:cNvSpPr txBox="1"/>
          <p:nvPr/>
        </p:nvSpPr>
        <p:spPr>
          <a:xfrm>
            <a:off x="548641" y="952500"/>
            <a:ext cx="5547360" cy="1673254"/>
          </a:xfrm>
        </p:spPr>
        <p:txBody>
          <a:bodyPr vert="horz" lIns="91440" tIns="45720" rIns="91440" bIns="45720" rtlCol="0" anchor="t">
            <a:normAutofit/>
          </a:bodyPr>
          <a:lstStyle/>
          <a:p>
            <a:pPr>
              <a:lnSpc>
                <a:spcPct val="85000"/>
              </a:lnSpc>
              <a:spcBef>
                <a:spcPct val="0"/>
              </a:spcBef>
              <a:spcAft>
                <a:spcPts val="600"/>
              </a:spcAft>
            </a:pPr>
            <a:r>
              <a:rPr lang="en-US" sz="4400" kern="1200" dirty="0">
                <a:solidFill>
                  <a:schemeClr val="accent1"/>
                </a:solidFill>
                <a:latin typeface="+mj-lt"/>
                <a:ea typeface="+mj-ea"/>
                <a:cs typeface="+mj-cs"/>
              </a:rPr>
              <a:t>INTRODUCTION</a:t>
            </a:r>
          </a:p>
        </p:txBody>
      </p:sp>
      <p:pic>
        <p:nvPicPr>
          <p:cNvPr id="256" name="Picture 255" descr="A blue sports car with a convertible top&#10;&#10;Description automatically generated">
            <a:extLst>
              <a:ext uri="{FF2B5EF4-FFF2-40B4-BE49-F238E27FC236}">
                <a16:creationId xmlns:a16="http://schemas.microsoft.com/office/drawing/2014/main" id="{A9357B0E-1D4E-0401-DA83-49EA70B8094C}"/>
              </a:ext>
            </a:extLst>
          </p:cNvPr>
          <p:cNvPicPr>
            <a:picLocks noChangeAspect="1"/>
          </p:cNvPicPr>
          <p:nvPr/>
        </p:nvPicPr>
        <p:blipFill rotWithShape="1">
          <a:blip r:embed="rId2"/>
          <a:srcRect r="15577" b="-1"/>
          <a:stretch/>
        </p:blipFill>
        <p:spPr>
          <a:xfrm>
            <a:off x="647700" y="2895600"/>
            <a:ext cx="5448300" cy="3162300"/>
          </a:xfrm>
          <a:prstGeom prst="rect">
            <a:avLst/>
          </a:prstGeom>
          <a:noFill/>
        </p:spPr>
      </p:pic>
      <p:sp>
        <p:nvSpPr>
          <p:cNvPr id="261" name="Subtitle 2">
            <a:extLst>
              <a:ext uri="{FF2B5EF4-FFF2-40B4-BE49-F238E27FC236}">
                <a16:creationId xmlns:a16="http://schemas.microsoft.com/office/drawing/2014/main" id="{EEE29103-7EAD-4144-AEB1-9015FB7BF86F}"/>
              </a:ext>
            </a:extLst>
          </p:cNvPr>
          <p:cNvSpPr>
            <a:spLocks noGrp="1"/>
          </p:cNvSpPr>
          <p:nvPr>
            <p:ph idx="1"/>
          </p:nvPr>
        </p:nvSpPr>
        <p:spPr>
          <a:xfrm>
            <a:off x="6835928" y="952500"/>
            <a:ext cx="4689605" cy="5105400"/>
          </a:xfrm>
        </p:spPr>
        <p:txBody>
          <a:bodyPr vert="horz" lIns="91440" tIns="45720" rIns="91440" bIns="45720" rtlCol="0">
            <a:normAutofit/>
          </a:bodyPr>
          <a:lstStyle/>
          <a:p>
            <a:pPr marL="0" indent="0">
              <a:lnSpc>
                <a:spcPct val="110000"/>
              </a:lnSpc>
              <a:buNone/>
            </a:pPr>
            <a:endParaRPr lang="en-US" sz="1600" dirty="0">
              <a:effectLst>
                <a:outerShdw blurRad="38100" dist="38100" dir="2700000" algn="tl">
                  <a:srgbClr val="000000">
                    <a:alpha val="43137"/>
                  </a:srgbClr>
                </a:outerShdw>
              </a:effectLst>
            </a:endParaRPr>
          </a:p>
          <a:p>
            <a:pPr>
              <a:lnSpc>
                <a:spcPct val="110000"/>
              </a:lnSpc>
            </a:pPr>
            <a:endParaRPr lang="en-US" sz="1600" dirty="0">
              <a:effectLst>
                <a:outerShdw blurRad="38100" dist="38100" dir="2700000" algn="tl">
                  <a:srgbClr val="000000">
                    <a:alpha val="43137"/>
                  </a:srgbClr>
                </a:outerShdw>
              </a:effectLst>
            </a:endParaRPr>
          </a:p>
          <a:p>
            <a:pPr>
              <a:lnSpc>
                <a:spcPct val="110000"/>
              </a:lnSpc>
            </a:pPr>
            <a:endParaRPr lang="en-US" sz="1600" dirty="0">
              <a:effectLst>
                <a:outerShdw blurRad="38100" dist="38100" dir="2700000" algn="tl">
                  <a:srgbClr val="000000">
                    <a:alpha val="43137"/>
                  </a:srgbClr>
                </a:outerShdw>
              </a:effectLst>
            </a:endParaRPr>
          </a:p>
          <a:p>
            <a:pPr>
              <a:lnSpc>
                <a:spcPct val="110000"/>
              </a:lnSpc>
            </a:pPr>
            <a:endParaRPr lang="en-US" sz="1600" dirty="0">
              <a:effectLst>
                <a:outerShdw blurRad="38100" dist="38100" dir="2700000" algn="tl">
                  <a:srgbClr val="000000">
                    <a:alpha val="43137"/>
                  </a:srgbClr>
                </a:outerShdw>
              </a:effectLst>
            </a:endParaRPr>
          </a:p>
          <a:p>
            <a:pPr>
              <a:lnSpc>
                <a:spcPct val="110000"/>
              </a:lnSpc>
            </a:pPr>
            <a:r>
              <a:rPr lang="en-US" sz="1600" b="1" dirty="0">
                <a:effectLst>
                  <a:outerShdw blurRad="38100" dist="38100" dir="2700000" algn="tl">
                    <a:srgbClr val="000000">
                      <a:alpha val="43137"/>
                    </a:srgbClr>
                  </a:outerShdw>
                </a:effectLst>
              </a:rPr>
              <a:t>We selected this dataset due to its practical applications, particularly in the context of car purchasing decisions. Miles Per Gallon (MPG) is a crucial metric for consumers when assessing the fuel efficiency of a vehicle. The inclusion of this dataset aligns with our interest in exploring and understanding the factors—such as Horsepower, Displacement, Cylinders, Acceleration, and Weight—that influence MPG, providing valuable insights for individuals making informed choices when buying a car.</a:t>
            </a:r>
          </a:p>
        </p:txBody>
      </p:sp>
      <p:sp>
        <p:nvSpPr>
          <p:cNvPr id="267" name="Slide Number Placeholder 5">
            <a:extLst>
              <a:ext uri="{FF2B5EF4-FFF2-40B4-BE49-F238E27FC236}">
                <a16:creationId xmlns:a16="http://schemas.microsoft.com/office/drawing/2014/main" id="{E27B8990-9A72-47E9-AC0A-F6EB302F4E5E}"/>
              </a:ext>
            </a:extLst>
          </p:cNvPr>
          <p:cNvSpPr>
            <a:spLocks noGrp="1"/>
          </p:cNvSpPr>
          <p:nvPr>
            <p:ph type="sldNum" sz="quarter" idx="12"/>
          </p:nvPr>
        </p:nvSpPr>
        <p:spPr/>
        <p:txBody>
          <a:bodyPr vert="horz" lIns="91440" tIns="45720" rIns="91440" bIns="45720" rtlCol="0" anchor="t">
            <a:normAutofit/>
          </a:bodyPr>
          <a:lstStyle/>
          <a:p>
            <a:pPr>
              <a:spcAft>
                <a:spcPts val="600"/>
              </a:spcAft>
            </a:pPr>
            <a:fld id="{3FAE4C1A-77DB-4702-BC27-716D25204027}" type="slidenum">
              <a:rPr lang="en-US">
                <a:effectLst>
                  <a:outerShdw blurRad="38100" dist="38100" dir="2700000" algn="tl">
                    <a:srgbClr val="000000">
                      <a:alpha val="43137"/>
                    </a:srgbClr>
                  </a:outerShdw>
                </a:effectLst>
              </a:rPr>
              <a:pPr>
                <a:spcAft>
                  <a:spcPts val="600"/>
                </a:spcAft>
              </a:pPr>
              <a:t>2</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5538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fill="hold"/>
                                        <p:tgtEl>
                                          <p:spTgt spid="245"/>
                                        </p:tgtEl>
                                        <p:attrNameLst>
                                          <p:attrName>ppt_x</p:attrName>
                                        </p:attrNameLst>
                                      </p:cBhvr>
                                      <p:tavLst>
                                        <p:tav tm="0">
                                          <p:val>
                                            <p:strVal val="#ppt_x"/>
                                          </p:val>
                                        </p:tav>
                                        <p:tav tm="100000">
                                          <p:val>
                                            <p:strVal val="#ppt_x"/>
                                          </p:val>
                                        </p:tav>
                                      </p:tavLst>
                                    </p:anim>
                                    <p:anim calcmode="lin" valueType="num">
                                      <p:cBhvr additive="base">
                                        <p:cTn id="8"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
                                        </p:tgtEl>
                                        <p:attrNameLst>
                                          <p:attrName>style.visibility</p:attrName>
                                        </p:attrNameLst>
                                      </p:cBhvr>
                                      <p:to>
                                        <p:strVal val="visible"/>
                                      </p:to>
                                    </p:set>
                                    <p:anim calcmode="lin" valueType="num">
                                      <p:cBhvr additive="base">
                                        <p:cTn id="13" dur="500" fill="hold"/>
                                        <p:tgtEl>
                                          <p:spTgt spid="256"/>
                                        </p:tgtEl>
                                        <p:attrNameLst>
                                          <p:attrName>ppt_x</p:attrName>
                                        </p:attrNameLst>
                                      </p:cBhvr>
                                      <p:tavLst>
                                        <p:tav tm="0">
                                          <p:val>
                                            <p:strVal val="#ppt_x"/>
                                          </p:val>
                                        </p:tav>
                                        <p:tav tm="100000">
                                          <p:val>
                                            <p:strVal val="#ppt_x"/>
                                          </p:val>
                                        </p:tav>
                                      </p:tavLst>
                                    </p:anim>
                                    <p:anim calcmode="lin" valueType="num">
                                      <p:cBhvr additive="base">
                                        <p:cTn id="14"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1">
                                            <p:txEl>
                                              <p:pRg st="4" end="4"/>
                                            </p:txEl>
                                          </p:spTgt>
                                        </p:tgtEl>
                                        <p:attrNameLst>
                                          <p:attrName>style.visibility</p:attrName>
                                        </p:attrNameLst>
                                      </p:cBhvr>
                                      <p:to>
                                        <p:strVal val="visible"/>
                                      </p:to>
                                    </p:set>
                                    <p:animEffect transition="in" filter="fade">
                                      <p:cBhvr>
                                        <p:cTn id="19" dur="1000"/>
                                        <p:tgtEl>
                                          <p:spTgt spid="261">
                                            <p:txEl>
                                              <p:pRg st="4" end="4"/>
                                            </p:txEl>
                                          </p:spTgt>
                                        </p:tgtEl>
                                      </p:cBhvr>
                                    </p:animEffect>
                                    <p:anim calcmode="lin" valueType="num">
                                      <p:cBhvr>
                                        <p:cTn id="20" dur="1000" fill="hold"/>
                                        <p:tgtEl>
                                          <p:spTgt spid="261">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26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26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342EF6-8A42-FDF7-A23B-E08AB3AE8184}"/>
              </a:ext>
            </a:extLst>
          </p:cNvPr>
          <p:cNvPicPr>
            <a:picLocks noChangeAspect="1"/>
          </p:cNvPicPr>
          <p:nvPr/>
        </p:nvPicPr>
        <p:blipFill>
          <a:blip r:embed="rId2"/>
          <a:stretch>
            <a:fillRect/>
          </a:stretch>
        </p:blipFill>
        <p:spPr>
          <a:xfrm>
            <a:off x="647699" y="746072"/>
            <a:ext cx="10896601" cy="2038455"/>
          </a:xfrm>
          <a:prstGeom prst="rect">
            <a:avLst/>
          </a:prstGeom>
        </p:spPr>
      </p:pic>
      <p:pic>
        <p:nvPicPr>
          <p:cNvPr id="5" name="Picture 4">
            <a:extLst>
              <a:ext uri="{FF2B5EF4-FFF2-40B4-BE49-F238E27FC236}">
                <a16:creationId xmlns:a16="http://schemas.microsoft.com/office/drawing/2014/main" id="{6C9069C9-2285-015E-C9E7-C48BEC3275E9}"/>
              </a:ext>
            </a:extLst>
          </p:cNvPr>
          <p:cNvPicPr>
            <a:picLocks noChangeAspect="1"/>
          </p:cNvPicPr>
          <p:nvPr/>
        </p:nvPicPr>
        <p:blipFill>
          <a:blip r:embed="rId3"/>
          <a:stretch>
            <a:fillRect/>
          </a:stretch>
        </p:blipFill>
        <p:spPr>
          <a:xfrm>
            <a:off x="2793829" y="2838346"/>
            <a:ext cx="6604339" cy="3035404"/>
          </a:xfrm>
          <a:prstGeom prst="rect">
            <a:avLst/>
          </a:prstGeom>
        </p:spPr>
      </p:pic>
      <p:sp>
        <p:nvSpPr>
          <p:cNvPr id="7" name="TextBox 6">
            <a:extLst>
              <a:ext uri="{FF2B5EF4-FFF2-40B4-BE49-F238E27FC236}">
                <a16:creationId xmlns:a16="http://schemas.microsoft.com/office/drawing/2014/main" id="{520F2BAF-DE6E-C4B5-7D8D-3CE037D3EDE5}"/>
              </a:ext>
            </a:extLst>
          </p:cNvPr>
          <p:cNvSpPr txBox="1"/>
          <p:nvPr/>
        </p:nvSpPr>
        <p:spPr>
          <a:xfrm>
            <a:off x="3244850" y="5876978"/>
            <a:ext cx="6096000" cy="369332"/>
          </a:xfrm>
          <a:prstGeom prst="rect">
            <a:avLst/>
          </a:prstGeom>
          <a:noFill/>
        </p:spPr>
        <p:txBody>
          <a:bodyPr wrap="square">
            <a:spAutoFit/>
          </a:bodyPr>
          <a:lstStyle/>
          <a:p>
            <a:r>
              <a:rPr lang="en-US" dirty="0"/>
              <a:t>This shows mpg of cars with different cylinders.</a:t>
            </a:r>
          </a:p>
        </p:txBody>
      </p:sp>
    </p:spTree>
    <p:extLst>
      <p:ext uri="{BB962C8B-B14F-4D97-AF65-F5344CB8AC3E}">
        <p14:creationId xmlns:p14="http://schemas.microsoft.com/office/powerpoint/2010/main" val="31147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5656E4-A297-3B8A-A456-D869F55F7F3F}"/>
              </a:ext>
            </a:extLst>
          </p:cNvPr>
          <p:cNvPicPr>
            <a:picLocks noChangeAspect="1"/>
          </p:cNvPicPr>
          <p:nvPr/>
        </p:nvPicPr>
        <p:blipFill>
          <a:blip r:embed="rId2"/>
          <a:stretch>
            <a:fillRect/>
          </a:stretch>
        </p:blipFill>
        <p:spPr>
          <a:xfrm>
            <a:off x="650655" y="739631"/>
            <a:ext cx="5242145" cy="4867419"/>
          </a:xfrm>
          <a:prstGeom prst="rect">
            <a:avLst/>
          </a:prstGeom>
        </p:spPr>
      </p:pic>
      <p:pic>
        <p:nvPicPr>
          <p:cNvPr id="5" name="Picture 4">
            <a:extLst>
              <a:ext uri="{FF2B5EF4-FFF2-40B4-BE49-F238E27FC236}">
                <a16:creationId xmlns:a16="http://schemas.microsoft.com/office/drawing/2014/main" id="{B1E690D8-3820-58D1-4DA6-6B0B635FBFFE}"/>
              </a:ext>
            </a:extLst>
          </p:cNvPr>
          <p:cNvPicPr>
            <a:picLocks noChangeAspect="1"/>
          </p:cNvPicPr>
          <p:nvPr/>
        </p:nvPicPr>
        <p:blipFill>
          <a:blip r:embed="rId3"/>
          <a:stretch>
            <a:fillRect/>
          </a:stretch>
        </p:blipFill>
        <p:spPr>
          <a:xfrm>
            <a:off x="5892800" y="739631"/>
            <a:ext cx="5543720" cy="4867419"/>
          </a:xfrm>
          <a:prstGeom prst="rect">
            <a:avLst/>
          </a:prstGeom>
        </p:spPr>
      </p:pic>
      <p:sp>
        <p:nvSpPr>
          <p:cNvPr id="7" name="TextBox 6">
            <a:extLst>
              <a:ext uri="{FF2B5EF4-FFF2-40B4-BE49-F238E27FC236}">
                <a16:creationId xmlns:a16="http://schemas.microsoft.com/office/drawing/2014/main" id="{EBE71BF4-C78D-986D-3A52-6599E8617784}"/>
              </a:ext>
            </a:extLst>
          </p:cNvPr>
          <p:cNvSpPr txBox="1"/>
          <p:nvPr/>
        </p:nvSpPr>
        <p:spPr>
          <a:xfrm>
            <a:off x="996865" y="5749037"/>
            <a:ext cx="10909470" cy="369332"/>
          </a:xfrm>
          <a:prstGeom prst="rect">
            <a:avLst/>
          </a:prstGeom>
          <a:noFill/>
        </p:spPr>
        <p:txBody>
          <a:bodyPr wrap="square">
            <a:spAutoFit/>
          </a:bodyPr>
          <a:lstStyle/>
          <a:p>
            <a:r>
              <a:rPr lang="en-US" dirty="0"/>
              <a:t>This are the scatterplots that are made to see the relation between mpg and different variables.</a:t>
            </a:r>
          </a:p>
        </p:txBody>
      </p:sp>
    </p:spTree>
    <p:extLst>
      <p:ext uri="{BB962C8B-B14F-4D97-AF65-F5344CB8AC3E}">
        <p14:creationId xmlns:p14="http://schemas.microsoft.com/office/powerpoint/2010/main" val="46697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238709-0477-443E-6047-0049D875FA6D}"/>
              </a:ext>
            </a:extLst>
          </p:cNvPr>
          <p:cNvPicPr>
            <a:picLocks noChangeAspect="1"/>
          </p:cNvPicPr>
          <p:nvPr/>
        </p:nvPicPr>
        <p:blipFill>
          <a:blip r:embed="rId2"/>
          <a:stretch>
            <a:fillRect/>
          </a:stretch>
        </p:blipFill>
        <p:spPr>
          <a:xfrm>
            <a:off x="1857157" y="730143"/>
            <a:ext cx="8477686" cy="2609957"/>
          </a:xfrm>
          <a:prstGeom prst="rect">
            <a:avLst/>
          </a:prstGeom>
        </p:spPr>
      </p:pic>
      <p:pic>
        <p:nvPicPr>
          <p:cNvPr id="7" name="Picture 6">
            <a:extLst>
              <a:ext uri="{FF2B5EF4-FFF2-40B4-BE49-F238E27FC236}">
                <a16:creationId xmlns:a16="http://schemas.microsoft.com/office/drawing/2014/main" id="{E86A8165-16CC-363A-89FD-18BC36DC473B}"/>
              </a:ext>
            </a:extLst>
          </p:cNvPr>
          <p:cNvPicPr>
            <a:picLocks noChangeAspect="1"/>
          </p:cNvPicPr>
          <p:nvPr/>
        </p:nvPicPr>
        <p:blipFill>
          <a:blip r:embed="rId3"/>
          <a:stretch>
            <a:fillRect/>
          </a:stretch>
        </p:blipFill>
        <p:spPr>
          <a:xfrm>
            <a:off x="669756" y="3517901"/>
            <a:ext cx="3381544" cy="216545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117BD74-5F78-96E5-84DF-D5727551339E}"/>
              </a:ext>
            </a:extLst>
          </p:cNvPr>
          <p:cNvPicPr>
            <a:picLocks noChangeAspect="1"/>
          </p:cNvPicPr>
          <p:nvPr/>
        </p:nvPicPr>
        <p:blipFill>
          <a:blip r:embed="rId4"/>
          <a:stretch>
            <a:fillRect/>
          </a:stretch>
        </p:blipFill>
        <p:spPr>
          <a:xfrm>
            <a:off x="4470399" y="3517900"/>
            <a:ext cx="3489495" cy="216545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DF3DE4B-47D7-8FAB-ADAB-1654FB3695C4}"/>
              </a:ext>
            </a:extLst>
          </p:cNvPr>
          <p:cNvPicPr>
            <a:picLocks noChangeAspect="1"/>
          </p:cNvPicPr>
          <p:nvPr/>
        </p:nvPicPr>
        <p:blipFill>
          <a:blip r:embed="rId5"/>
          <a:stretch>
            <a:fillRect/>
          </a:stretch>
        </p:blipFill>
        <p:spPr>
          <a:xfrm>
            <a:off x="8328193" y="3517899"/>
            <a:ext cx="3030791" cy="2165457"/>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9D6D3B5A-3065-8623-12FD-9F99CB7F9F57}"/>
              </a:ext>
            </a:extLst>
          </p:cNvPr>
          <p:cNvSpPr txBox="1"/>
          <p:nvPr/>
        </p:nvSpPr>
        <p:spPr>
          <a:xfrm>
            <a:off x="751386" y="5861155"/>
            <a:ext cx="10689228" cy="369332"/>
          </a:xfrm>
          <a:prstGeom prst="rect">
            <a:avLst/>
          </a:prstGeom>
          <a:noFill/>
        </p:spPr>
        <p:txBody>
          <a:bodyPr wrap="square">
            <a:spAutoFit/>
          </a:bodyPr>
          <a:lstStyle/>
          <a:p>
            <a:r>
              <a:rPr lang="en-US" dirty="0"/>
              <a:t>we can see from the figure as the hp, weight, displacement increases the mpg decreases.</a:t>
            </a:r>
          </a:p>
        </p:txBody>
      </p:sp>
    </p:spTree>
    <p:extLst>
      <p:ext uri="{BB962C8B-B14F-4D97-AF65-F5344CB8AC3E}">
        <p14:creationId xmlns:p14="http://schemas.microsoft.com/office/powerpoint/2010/main" val="181719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F612A0-F8E7-391F-0106-976DCDA84C9E}"/>
              </a:ext>
            </a:extLst>
          </p:cNvPr>
          <p:cNvSpPr txBox="1"/>
          <p:nvPr/>
        </p:nvSpPr>
        <p:spPr>
          <a:xfrm>
            <a:off x="548640" y="950976"/>
            <a:ext cx="6652970" cy="1766587"/>
          </a:xfrm>
        </p:spPr>
        <p:txBody>
          <a:bodyPr vert="horz" lIns="91440" tIns="45720" rIns="91440" bIns="45720" rtlCol="0" anchor="t">
            <a:normAutofit/>
          </a:bodyPr>
          <a:lstStyle/>
          <a:p>
            <a:pPr>
              <a:lnSpc>
                <a:spcPct val="85000"/>
              </a:lnSpc>
              <a:spcBef>
                <a:spcPct val="0"/>
              </a:spcBef>
              <a:spcAft>
                <a:spcPts val="600"/>
              </a:spcAft>
            </a:pPr>
            <a:r>
              <a:rPr lang="en-US" sz="4400" kern="1200" dirty="0">
                <a:solidFill>
                  <a:schemeClr val="accent1"/>
                </a:solidFill>
                <a:latin typeface="+mj-lt"/>
                <a:ea typeface="+mj-ea"/>
                <a:cs typeface="+mj-cs"/>
              </a:rPr>
              <a:t>Data Analysis</a:t>
            </a:r>
          </a:p>
          <a:p>
            <a:pPr>
              <a:lnSpc>
                <a:spcPct val="85000"/>
              </a:lnSpc>
              <a:spcBef>
                <a:spcPct val="0"/>
              </a:spcBef>
              <a:spcAft>
                <a:spcPts val="600"/>
              </a:spcAft>
            </a:pPr>
            <a:endParaRPr lang="en-US" sz="4400" kern="1200" dirty="0">
              <a:solidFill>
                <a:schemeClr val="accent1"/>
              </a:solidFill>
              <a:latin typeface="+mj-lt"/>
              <a:ea typeface="+mj-ea"/>
              <a:cs typeface="+mj-cs"/>
            </a:endParaRPr>
          </a:p>
        </p:txBody>
      </p:sp>
      <p:sp>
        <p:nvSpPr>
          <p:cNvPr id="5" name="TextBox 4">
            <a:extLst>
              <a:ext uri="{FF2B5EF4-FFF2-40B4-BE49-F238E27FC236}">
                <a16:creationId xmlns:a16="http://schemas.microsoft.com/office/drawing/2014/main" id="{4AF81E6A-A7F9-8122-28BC-DA56EDACC40D}"/>
              </a:ext>
            </a:extLst>
          </p:cNvPr>
          <p:cNvSpPr txBox="1"/>
          <p:nvPr/>
        </p:nvSpPr>
        <p:spPr>
          <a:xfrm>
            <a:off x="910590" y="2523067"/>
            <a:ext cx="6652969" cy="2116666"/>
          </a:xfrm>
        </p:spPr>
        <p:txBody>
          <a:bodyPr vert="horz" lIns="91440" tIns="45720" rIns="91440" bIns="45720" rtlCol="0">
            <a:normAutofit/>
          </a:bodyPr>
          <a:lstStyle/>
          <a:p>
            <a:pPr indent="-228600">
              <a:lnSpc>
                <a:spcPct val="120000"/>
              </a:lnSpc>
              <a:spcAft>
                <a:spcPts val="600"/>
              </a:spcAft>
              <a:buFont typeface="Arial" panose="020B0604020202020204" pitchFamily="34" charset="0"/>
              <a:buChar char="•"/>
            </a:pPr>
            <a:r>
              <a:rPr lang="en-US" b="0" i="0" dirty="0">
                <a:effectLst/>
              </a:rPr>
              <a:t>Hypothesis Testing: Con</a:t>
            </a:r>
            <a:r>
              <a:rPr lang="en-US" dirty="0"/>
              <a:t>ducting</a:t>
            </a:r>
            <a:r>
              <a:rPr lang="en-US" b="0" i="0" dirty="0">
                <a:effectLst/>
              </a:rPr>
              <a:t> a hypothesis testing with null and alternative hypotheses. Using to get the appropriate test and to get the    conclusion.</a:t>
            </a:r>
          </a:p>
          <a:p>
            <a:pPr indent="-228600">
              <a:lnSpc>
                <a:spcPct val="120000"/>
              </a:lnSpc>
              <a:spcAft>
                <a:spcPts val="600"/>
              </a:spcAft>
              <a:buFont typeface="Arial" panose="020B0604020202020204" pitchFamily="34" charset="0"/>
              <a:buChar char="•"/>
            </a:pPr>
            <a:r>
              <a:rPr lang="en-US" b="0" i="0" dirty="0">
                <a:effectLst/>
              </a:rPr>
              <a:t>Building a linear regression model with subset selection. </a:t>
            </a:r>
            <a:r>
              <a:rPr lang="en-US" dirty="0"/>
              <a:t>to</a:t>
            </a:r>
            <a:r>
              <a:rPr lang="en-US" b="0" i="0" dirty="0">
                <a:effectLst/>
              </a:rPr>
              <a:t> indicate significant attributes, assess our model, and to predict in a test dataset.</a:t>
            </a:r>
          </a:p>
        </p:txBody>
      </p:sp>
      <p:pic>
        <p:nvPicPr>
          <p:cNvPr id="7" name="Picture 6">
            <a:extLst>
              <a:ext uri="{FF2B5EF4-FFF2-40B4-BE49-F238E27FC236}">
                <a16:creationId xmlns:a16="http://schemas.microsoft.com/office/drawing/2014/main" id="{63B2F06D-5329-6351-6458-E574C04CBFB9}"/>
              </a:ext>
            </a:extLst>
          </p:cNvPr>
          <p:cNvPicPr>
            <a:picLocks noChangeAspect="1"/>
          </p:cNvPicPr>
          <p:nvPr/>
        </p:nvPicPr>
        <p:blipFill>
          <a:blip r:embed="rId2"/>
          <a:stretch>
            <a:fillRect/>
          </a:stretch>
        </p:blipFill>
        <p:spPr>
          <a:xfrm>
            <a:off x="8115300" y="1398100"/>
            <a:ext cx="3436209" cy="1503341"/>
          </a:xfrm>
          <a:prstGeom prst="rect">
            <a:avLst/>
          </a:prstGeom>
          <a:noFill/>
        </p:spPr>
      </p:pic>
      <p:pic>
        <p:nvPicPr>
          <p:cNvPr id="9" name="Picture 8">
            <a:extLst>
              <a:ext uri="{FF2B5EF4-FFF2-40B4-BE49-F238E27FC236}">
                <a16:creationId xmlns:a16="http://schemas.microsoft.com/office/drawing/2014/main" id="{79B13A8F-AF2B-16E9-B2B7-F161D0B7FCB2}"/>
              </a:ext>
            </a:extLst>
          </p:cNvPr>
          <p:cNvPicPr>
            <a:picLocks noChangeAspect="1"/>
          </p:cNvPicPr>
          <p:nvPr/>
        </p:nvPicPr>
        <p:blipFill>
          <a:blip r:embed="rId3"/>
          <a:stretch>
            <a:fillRect/>
          </a:stretch>
        </p:blipFill>
        <p:spPr>
          <a:xfrm>
            <a:off x="8115300" y="3819260"/>
            <a:ext cx="3429000" cy="1928811"/>
          </a:xfrm>
          <a:prstGeom prst="rect">
            <a:avLst/>
          </a:prstGeom>
          <a:noFill/>
        </p:spPr>
      </p:pic>
    </p:spTree>
    <p:extLst>
      <p:ext uri="{BB962C8B-B14F-4D97-AF65-F5344CB8AC3E}">
        <p14:creationId xmlns:p14="http://schemas.microsoft.com/office/powerpoint/2010/main" val="125412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73054-4B0E-0E43-A1D1-766C598D5D61}"/>
              </a:ext>
            </a:extLst>
          </p:cNvPr>
          <p:cNvPicPr>
            <a:picLocks noChangeAspect="1"/>
          </p:cNvPicPr>
          <p:nvPr/>
        </p:nvPicPr>
        <p:blipFill>
          <a:blip r:embed="rId2"/>
          <a:stretch>
            <a:fillRect/>
          </a:stretch>
        </p:blipFill>
        <p:spPr>
          <a:xfrm>
            <a:off x="679174" y="920724"/>
            <a:ext cx="10833651" cy="1809814"/>
          </a:xfrm>
          <a:prstGeom prst="rect">
            <a:avLst/>
          </a:prstGeom>
        </p:spPr>
      </p:pic>
      <p:pic>
        <p:nvPicPr>
          <p:cNvPr id="5" name="Picture 4">
            <a:extLst>
              <a:ext uri="{FF2B5EF4-FFF2-40B4-BE49-F238E27FC236}">
                <a16:creationId xmlns:a16="http://schemas.microsoft.com/office/drawing/2014/main" id="{CB2F7F60-A58C-61CA-86BE-609465D16BB9}"/>
              </a:ext>
            </a:extLst>
          </p:cNvPr>
          <p:cNvPicPr>
            <a:picLocks noChangeAspect="1"/>
          </p:cNvPicPr>
          <p:nvPr/>
        </p:nvPicPr>
        <p:blipFill>
          <a:blip r:embed="rId3"/>
          <a:stretch>
            <a:fillRect/>
          </a:stretch>
        </p:blipFill>
        <p:spPr>
          <a:xfrm>
            <a:off x="1793653" y="2790863"/>
            <a:ext cx="8604692" cy="10760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39B8F467-0BA6-B8C9-BA70-6AD5CDC4B034}"/>
              </a:ext>
            </a:extLst>
          </p:cNvPr>
          <p:cNvSpPr txBox="1"/>
          <p:nvPr/>
        </p:nvSpPr>
        <p:spPr>
          <a:xfrm>
            <a:off x="672548" y="3987612"/>
            <a:ext cx="10833651" cy="2585323"/>
          </a:xfrm>
          <a:prstGeom prst="rect">
            <a:avLst/>
          </a:prstGeom>
          <a:noFill/>
        </p:spPr>
        <p:txBody>
          <a:bodyPr wrap="square">
            <a:spAutoFit/>
          </a:bodyPr>
          <a:lstStyle/>
          <a:p>
            <a:r>
              <a:rPr lang="en-US" b="1" dirty="0"/>
              <a:t>Null hypothesis: </a:t>
            </a:r>
            <a:r>
              <a:rPr lang="en-US" dirty="0"/>
              <a:t>There is no significant difference in MPG between cars from different origins.</a:t>
            </a:r>
          </a:p>
          <a:p>
            <a:endParaRPr lang="en-US" dirty="0"/>
          </a:p>
          <a:p>
            <a:r>
              <a:rPr lang="en-US" b="1" dirty="0"/>
              <a:t>Alternative hypothesis: </a:t>
            </a:r>
            <a:r>
              <a:rPr lang="en-US" dirty="0"/>
              <a:t>There is at least one significant difference in MPG between cars from different origins.</a:t>
            </a:r>
          </a:p>
          <a:p>
            <a:endParaRPr lang="en-US" dirty="0"/>
          </a:p>
          <a:p>
            <a:r>
              <a:rPr lang="en-US" dirty="0"/>
              <a:t>The </a:t>
            </a:r>
            <a:r>
              <a:rPr lang="en-US" b="1" dirty="0"/>
              <a:t>ANOVA test</a:t>
            </a:r>
            <a:r>
              <a:rPr lang="en-US" dirty="0"/>
              <a:t> performed is a valid way to test for a significant relationship between MPG and the origin of the cars. The ANOVA results show that there is a significant difference in MPG between cars from different origins (p-value &lt; 0.001). This means that we can reject the null hypothesis and conclude that there is at least one significant relationship between MPG and origin.</a:t>
            </a:r>
          </a:p>
        </p:txBody>
      </p:sp>
      <p:sp>
        <p:nvSpPr>
          <p:cNvPr id="9" name="TextBox 8">
            <a:extLst>
              <a:ext uri="{FF2B5EF4-FFF2-40B4-BE49-F238E27FC236}">
                <a16:creationId xmlns:a16="http://schemas.microsoft.com/office/drawing/2014/main" id="{C70355A8-B6B9-F7CE-EB12-D21129C28286}"/>
              </a:ext>
            </a:extLst>
          </p:cNvPr>
          <p:cNvSpPr txBox="1"/>
          <p:nvPr/>
        </p:nvSpPr>
        <p:spPr>
          <a:xfrm>
            <a:off x="679174" y="592942"/>
            <a:ext cx="6096000" cy="327782"/>
          </a:xfrm>
          <a:prstGeom prst="rect">
            <a:avLst/>
          </a:prstGeom>
          <a:noFill/>
        </p:spPr>
        <p:txBody>
          <a:bodyPr wrap="square">
            <a:spAutoFit/>
          </a:bodyPr>
          <a:lstStyle/>
          <a:p>
            <a:pPr>
              <a:lnSpc>
                <a:spcPct val="85000"/>
              </a:lnSpc>
              <a:spcBef>
                <a:spcPct val="0"/>
              </a:spcBef>
              <a:spcAft>
                <a:spcPts val="600"/>
              </a:spcAft>
            </a:pPr>
            <a:r>
              <a:rPr lang="en-US" sz="1800" kern="1200" dirty="0">
                <a:solidFill>
                  <a:schemeClr val="accent1"/>
                </a:solidFill>
                <a:latin typeface="+mj-lt"/>
                <a:ea typeface="+mj-ea"/>
                <a:cs typeface="+mj-cs"/>
              </a:rPr>
              <a:t>Hypothesis Testing</a:t>
            </a:r>
          </a:p>
        </p:txBody>
      </p:sp>
    </p:spTree>
    <p:extLst>
      <p:ext uri="{BB962C8B-B14F-4D97-AF65-F5344CB8AC3E}">
        <p14:creationId xmlns:p14="http://schemas.microsoft.com/office/powerpoint/2010/main" val="31626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BACC3-C55D-8DFC-701E-65F921927A6D}"/>
              </a:ext>
            </a:extLst>
          </p:cNvPr>
          <p:cNvPicPr>
            <a:picLocks noChangeAspect="1"/>
          </p:cNvPicPr>
          <p:nvPr/>
        </p:nvPicPr>
        <p:blipFill>
          <a:blip r:embed="rId2"/>
          <a:stretch>
            <a:fillRect/>
          </a:stretch>
        </p:blipFill>
        <p:spPr>
          <a:xfrm>
            <a:off x="1886967" y="958042"/>
            <a:ext cx="8515788" cy="149165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D27CC02A-47B7-C915-74E6-0D32F0A2420B}"/>
              </a:ext>
            </a:extLst>
          </p:cNvPr>
          <p:cNvSpPr txBox="1"/>
          <p:nvPr/>
        </p:nvSpPr>
        <p:spPr>
          <a:xfrm>
            <a:off x="589721" y="630260"/>
            <a:ext cx="6096000" cy="327782"/>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L</a:t>
            </a:r>
            <a:r>
              <a:rPr lang="en-US" sz="1800" kern="1200" dirty="0">
                <a:solidFill>
                  <a:schemeClr val="accent1"/>
                </a:solidFill>
                <a:latin typeface="+mj-lt"/>
                <a:ea typeface="+mj-ea"/>
                <a:cs typeface="+mj-cs"/>
              </a:rPr>
              <a:t>inear Regression </a:t>
            </a:r>
          </a:p>
        </p:txBody>
      </p:sp>
      <p:pic>
        <p:nvPicPr>
          <p:cNvPr id="7" name="Picture 6">
            <a:extLst>
              <a:ext uri="{FF2B5EF4-FFF2-40B4-BE49-F238E27FC236}">
                <a16:creationId xmlns:a16="http://schemas.microsoft.com/office/drawing/2014/main" id="{E6CB7180-4CBA-BB74-E8BD-B977A6D192A8}"/>
              </a:ext>
            </a:extLst>
          </p:cNvPr>
          <p:cNvPicPr>
            <a:picLocks noChangeAspect="1"/>
          </p:cNvPicPr>
          <p:nvPr/>
        </p:nvPicPr>
        <p:blipFill>
          <a:blip r:embed="rId3"/>
          <a:stretch>
            <a:fillRect/>
          </a:stretch>
        </p:blipFill>
        <p:spPr>
          <a:xfrm>
            <a:off x="768626" y="2529036"/>
            <a:ext cx="5171484" cy="3485221"/>
          </a:xfrm>
          <a:prstGeom prst="rect">
            <a:avLst/>
          </a:prstGeom>
        </p:spPr>
      </p:pic>
      <p:pic>
        <p:nvPicPr>
          <p:cNvPr id="9" name="Picture 8">
            <a:extLst>
              <a:ext uri="{FF2B5EF4-FFF2-40B4-BE49-F238E27FC236}">
                <a16:creationId xmlns:a16="http://schemas.microsoft.com/office/drawing/2014/main" id="{0937BC9F-EBBC-DBC5-235A-7423D4BADE14}"/>
              </a:ext>
            </a:extLst>
          </p:cNvPr>
          <p:cNvPicPr>
            <a:picLocks noChangeAspect="1"/>
          </p:cNvPicPr>
          <p:nvPr/>
        </p:nvPicPr>
        <p:blipFill>
          <a:blip r:embed="rId4"/>
          <a:stretch>
            <a:fillRect/>
          </a:stretch>
        </p:blipFill>
        <p:spPr>
          <a:xfrm>
            <a:off x="6144861" y="2529037"/>
            <a:ext cx="5407292" cy="3485221"/>
          </a:xfrm>
          <a:prstGeom prst="rect">
            <a:avLst/>
          </a:prstGeom>
        </p:spPr>
      </p:pic>
      <p:sp>
        <p:nvSpPr>
          <p:cNvPr id="11" name="TextBox 10">
            <a:extLst>
              <a:ext uri="{FF2B5EF4-FFF2-40B4-BE49-F238E27FC236}">
                <a16:creationId xmlns:a16="http://schemas.microsoft.com/office/drawing/2014/main" id="{23EADB36-B37F-8A44-CD31-02BEE4282F7C}"/>
              </a:ext>
            </a:extLst>
          </p:cNvPr>
          <p:cNvSpPr txBox="1"/>
          <p:nvPr/>
        </p:nvSpPr>
        <p:spPr>
          <a:xfrm>
            <a:off x="639847" y="5915047"/>
            <a:ext cx="9637214" cy="369332"/>
          </a:xfrm>
          <a:prstGeom prst="rect">
            <a:avLst/>
          </a:prstGeom>
          <a:noFill/>
        </p:spPr>
        <p:txBody>
          <a:bodyPr wrap="square">
            <a:spAutoFit/>
          </a:bodyPr>
          <a:lstStyle/>
          <a:p>
            <a:r>
              <a:rPr lang="en-US" dirty="0"/>
              <a:t>Pairs function show a us the correlation between the variables.</a:t>
            </a:r>
          </a:p>
        </p:txBody>
      </p:sp>
    </p:spTree>
    <p:extLst>
      <p:ext uri="{BB962C8B-B14F-4D97-AF65-F5344CB8AC3E}">
        <p14:creationId xmlns:p14="http://schemas.microsoft.com/office/powerpoint/2010/main" val="5647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2F2356-D4DD-C9EF-CE79-0EF9282FB575}"/>
              </a:ext>
            </a:extLst>
          </p:cNvPr>
          <p:cNvSpPr txBox="1"/>
          <p:nvPr/>
        </p:nvSpPr>
        <p:spPr>
          <a:xfrm>
            <a:off x="556591" y="667094"/>
            <a:ext cx="6096000" cy="327782"/>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Simple L</a:t>
            </a:r>
            <a:r>
              <a:rPr lang="en-US" sz="1800" kern="1200" dirty="0">
                <a:solidFill>
                  <a:schemeClr val="accent1"/>
                </a:solidFill>
                <a:latin typeface="+mj-lt"/>
                <a:ea typeface="+mj-ea"/>
                <a:cs typeface="+mj-cs"/>
              </a:rPr>
              <a:t>inear Regression </a:t>
            </a:r>
          </a:p>
        </p:txBody>
      </p:sp>
      <p:sp>
        <p:nvSpPr>
          <p:cNvPr id="5" name="TextBox 4">
            <a:extLst>
              <a:ext uri="{FF2B5EF4-FFF2-40B4-BE49-F238E27FC236}">
                <a16:creationId xmlns:a16="http://schemas.microsoft.com/office/drawing/2014/main" id="{AE3A8F00-4104-D1A3-C178-FE8F73302B9D}"/>
              </a:ext>
            </a:extLst>
          </p:cNvPr>
          <p:cNvSpPr txBox="1"/>
          <p:nvPr/>
        </p:nvSpPr>
        <p:spPr>
          <a:xfrm>
            <a:off x="556591" y="977587"/>
            <a:ext cx="10986052" cy="646331"/>
          </a:xfrm>
          <a:prstGeom prst="rect">
            <a:avLst/>
          </a:prstGeom>
          <a:noFill/>
        </p:spPr>
        <p:txBody>
          <a:bodyPr wrap="square">
            <a:spAutoFit/>
          </a:bodyPr>
          <a:lstStyle/>
          <a:p>
            <a:r>
              <a:rPr lang="en-US" dirty="0"/>
              <a:t>For Linear Regression, we are going to determine what all factors are dependent on the mpg variable.</a:t>
            </a:r>
          </a:p>
          <a:p>
            <a:r>
              <a:rPr lang="en-US" dirty="0"/>
              <a:t>we divide the dataset into training(80) and testing data(20).</a:t>
            </a:r>
          </a:p>
        </p:txBody>
      </p:sp>
      <p:pic>
        <p:nvPicPr>
          <p:cNvPr id="7" name="Picture 6">
            <a:extLst>
              <a:ext uri="{FF2B5EF4-FFF2-40B4-BE49-F238E27FC236}">
                <a16:creationId xmlns:a16="http://schemas.microsoft.com/office/drawing/2014/main" id="{D7D9463C-6030-9B8F-3557-423950BE14CE}"/>
              </a:ext>
            </a:extLst>
          </p:cNvPr>
          <p:cNvPicPr>
            <a:picLocks noChangeAspect="1"/>
          </p:cNvPicPr>
          <p:nvPr/>
        </p:nvPicPr>
        <p:blipFill>
          <a:blip r:embed="rId2"/>
          <a:stretch>
            <a:fillRect/>
          </a:stretch>
        </p:blipFill>
        <p:spPr>
          <a:xfrm>
            <a:off x="2366120" y="1713979"/>
            <a:ext cx="8572941" cy="2095608"/>
          </a:xfrm>
          <a:prstGeom prst="rect">
            <a:avLst/>
          </a:prstGeom>
        </p:spPr>
      </p:pic>
      <p:pic>
        <p:nvPicPr>
          <p:cNvPr id="9" name="Picture 8">
            <a:extLst>
              <a:ext uri="{FF2B5EF4-FFF2-40B4-BE49-F238E27FC236}">
                <a16:creationId xmlns:a16="http://schemas.microsoft.com/office/drawing/2014/main" id="{11218F5B-455E-26E9-05FF-D3A0F326F121}"/>
              </a:ext>
            </a:extLst>
          </p:cNvPr>
          <p:cNvPicPr>
            <a:picLocks noChangeAspect="1"/>
          </p:cNvPicPr>
          <p:nvPr/>
        </p:nvPicPr>
        <p:blipFill>
          <a:blip r:embed="rId3"/>
          <a:stretch>
            <a:fillRect/>
          </a:stretch>
        </p:blipFill>
        <p:spPr>
          <a:xfrm>
            <a:off x="2324842" y="4123013"/>
            <a:ext cx="8655495" cy="1174810"/>
          </a:xfrm>
          <a:prstGeom prst="rect">
            <a:avLst/>
          </a:prstGeom>
        </p:spPr>
      </p:pic>
    </p:spTree>
    <p:extLst>
      <p:ext uri="{BB962C8B-B14F-4D97-AF65-F5344CB8AC3E}">
        <p14:creationId xmlns:p14="http://schemas.microsoft.com/office/powerpoint/2010/main" val="98718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0103F2-DFBA-FADB-0264-3D1637D9851B}"/>
              </a:ext>
            </a:extLst>
          </p:cNvPr>
          <p:cNvSpPr txBox="1"/>
          <p:nvPr/>
        </p:nvSpPr>
        <p:spPr>
          <a:xfrm>
            <a:off x="556591" y="656936"/>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D</a:t>
            </a:r>
            <a:r>
              <a:rPr lang="en-US" sz="1800" kern="1200" dirty="0">
                <a:solidFill>
                  <a:schemeClr val="accent1"/>
                </a:solidFill>
                <a:latin typeface="+mj-lt"/>
                <a:ea typeface="+mj-ea"/>
                <a:cs typeface="+mj-cs"/>
              </a:rPr>
              <a:t>ependent variables and Independent variables</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
        <p:nvSpPr>
          <p:cNvPr id="6" name="TextBox 5">
            <a:extLst>
              <a:ext uri="{FF2B5EF4-FFF2-40B4-BE49-F238E27FC236}">
                <a16:creationId xmlns:a16="http://schemas.microsoft.com/office/drawing/2014/main" id="{0F034AE0-FC26-5876-3F16-AE8B007D3E9F}"/>
              </a:ext>
            </a:extLst>
          </p:cNvPr>
          <p:cNvSpPr txBox="1"/>
          <p:nvPr/>
        </p:nvSpPr>
        <p:spPr>
          <a:xfrm>
            <a:off x="556591" y="1001953"/>
            <a:ext cx="10979426" cy="646331"/>
          </a:xfrm>
          <a:prstGeom prst="rect">
            <a:avLst/>
          </a:prstGeom>
          <a:noFill/>
        </p:spPr>
        <p:txBody>
          <a:bodyPr wrap="square">
            <a:spAutoFit/>
          </a:bodyPr>
          <a:lstStyle/>
          <a:p>
            <a:r>
              <a:rPr lang="en-US" dirty="0"/>
              <a:t>Linear Regression Modelling the relationship between dependent variable and one or more independent variables.</a:t>
            </a:r>
          </a:p>
        </p:txBody>
      </p:sp>
      <p:pic>
        <p:nvPicPr>
          <p:cNvPr id="8" name="Picture 7">
            <a:extLst>
              <a:ext uri="{FF2B5EF4-FFF2-40B4-BE49-F238E27FC236}">
                <a16:creationId xmlns:a16="http://schemas.microsoft.com/office/drawing/2014/main" id="{4F1D165B-54D7-72EE-FB8D-F8A2E5B62708}"/>
              </a:ext>
            </a:extLst>
          </p:cNvPr>
          <p:cNvPicPr>
            <a:picLocks noChangeAspect="1"/>
          </p:cNvPicPr>
          <p:nvPr/>
        </p:nvPicPr>
        <p:blipFill>
          <a:blip r:embed="rId2"/>
          <a:stretch>
            <a:fillRect/>
          </a:stretch>
        </p:blipFill>
        <p:spPr>
          <a:xfrm>
            <a:off x="1824435" y="1471009"/>
            <a:ext cx="8534839" cy="4089880"/>
          </a:xfrm>
          <a:prstGeom prst="rect">
            <a:avLst/>
          </a:prstGeom>
        </p:spPr>
      </p:pic>
      <p:sp>
        <p:nvSpPr>
          <p:cNvPr id="10" name="TextBox 9">
            <a:extLst>
              <a:ext uri="{FF2B5EF4-FFF2-40B4-BE49-F238E27FC236}">
                <a16:creationId xmlns:a16="http://schemas.microsoft.com/office/drawing/2014/main" id="{28E658A0-7C76-CB3B-6FE0-D07A6B14228F}"/>
              </a:ext>
            </a:extLst>
          </p:cNvPr>
          <p:cNvSpPr txBox="1"/>
          <p:nvPr/>
        </p:nvSpPr>
        <p:spPr>
          <a:xfrm>
            <a:off x="647700" y="5586288"/>
            <a:ext cx="10888317" cy="646331"/>
          </a:xfrm>
          <a:prstGeom prst="rect">
            <a:avLst/>
          </a:prstGeom>
          <a:noFill/>
        </p:spPr>
        <p:txBody>
          <a:bodyPr wrap="square">
            <a:spAutoFit/>
          </a:bodyPr>
          <a:lstStyle/>
          <a:p>
            <a:r>
              <a:rPr lang="en-US" dirty="0"/>
              <a:t>In summary, the linear regression model shows that there is a statistically significant relationship between weight and mpg in the auto.</a:t>
            </a:r>
          </a:p>
        </p:txBody>
      </p:sp>
    </p:spTree>
    <p:extLst>
      <p:ext uri="{BB962C8B-B14F-4D97-AF65-F5344CB8AC3E}">
        <p14:creationId xmlns:p14="http://schemas.microsoft.com/office/powerpoint/2010/main" val="179924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71875-F018-1B35-EC60-409CECEE080E}"/>
              </a:ext>
            </a:extLst>
          </p:cNvPr>
          <p:cNvPicPr>
            <a:picLocks noChangeAspect="1"/>
          </p:cNvPicPr>
          <p:nvPr/>
        </p:nvPicPr>
        <p:blipFill>
          <a:blip r:embed="rId2"/>
          <a:stretch>
            <a:fillRect/>
          </a:stretch>
        </p:blipFill>
        <p:spPr>
          <a:xfrm>
            <a:off x="1904784" y="1080091"/>
            <a:ext cx="8382431" cy="4502281"/>
          </a:xfrm>
          <a:prstGeom prst="rect">
            <a:avLst/>
          </a:prstGeom>
        </p:spPr>
      </p:pic>
      <p:sp>
        <p:nvSpPr>
          <p:cNvPr id="9" name="TextBox 8">
            <a:extLst>
              <a:ext uri="{FF2B5EF4-FFF2-40B4-BE49-F238E27FC236}">
                <a16:creationId xmlns:a16="http://schemas.microsoft.com/office/drawing/2014/main" id="{41D46B2E-F3C6-593C-9B6B-7F260DEA24DD}"/>
              </a:ext>
            </a:extLst>
          </p:cNvPr>
          <p:cNvSpPr txBox="1"/>
          <p:nvPr/>
        </p:nvSpPr>
        <p:spPr>
          <a:xfrm>
            <a:off x="3048000" y="3244334"/>
            <a:ext cx="6096000" cy="369332"/>
          </a:xfrm>
          <a:prstGeom prst="rect">
            <a:avLst/>
          </a:prstGeom>
          <a:noFill/>
        </p:spPr>
        <p:txBody>
          <a:bodyPr wrap="square">
            <a:spAutoFit/>
          </a:bodyPr>
          <a:lstStyle/>
          <a:p>
            <a:r>
              <a:rPr lang="en-US" b="0" i="0" dirty="0">
                <a:solidFill>
                  <a:srgbClr val="E8EAED"/>
                </a:solidFill>
                <a:effectLst/>
                <a:latin typeface="Google Sans"/>
              </a:rPr>
              <a:t>continuing</a:t>
            </a:r>
            <a:endParaRPr lang="en-US" dirty="0"/>
          </a:p>
        </p:txBody>
      </p:sp>
      <p:sp>
        <p:nvSpPr>
          <p:cNvPr id="10" name="TextBox 9">
            <a:extLst>
              <a:ext uri="{FF2B5EF4-FFF2-40B4-BE49-F238E27FC236}">
                <a16:creationId xmlns:a16="http://schemas.microsoft.com/office/drawing/2014/main" id="{ED071FED-7607-F240-59E7-9511C7F10C51}"/>
              </a:ext>
            </a:extLst>
          </p:cNvPr>
          <p:cNvSpPr txBox="1"/>
          <p:nvPr/>
        </p:nvSpPr>
        <p:spPr>
          <a:xfrm>
            <a:off x="628650" y="659684"/>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C</a:t>
            </a:r>
            <a:r>
              <a:rPr lang="en-US" sz="1800" kern="1200" dirty="0">
                <a:solidFill>
                  <a:schemeClr val="accent1"/>
                </a:solidFill>
                <a:latin typeface="+mj-lt"/>
                <a:ea typeface="+mj-ea"/>
                <a:cs typeface="+mj-cs"/>
              </a:rPr>
              <a:t>ontinuing…</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
        <p:nvSpPr>
          <p:cNvPr id="12" name="TextBox 11">
            <a:extLst>
              <a:ext uri="{FF2B5EF4-FFF2-40B4-BE49-F238E27FC236}">
                <a16:creationId xmlns:a16="http://schemas.microsoft.com/office/drawing/2014/main" id="{5648D1A7-BD1C-5AEB-8128-933E188D02C3}"/>
              </a:ext>
            </a:extLst>
          </p:cNvPr>
          <p:cNvSpPr txBox="1"/>
          <p:nvPr/>
        </p:nvSpPr>
        <p:spPr>
          <a:xfrm>
            <a:off x="628650" y="5582372"/>
            <a:ext cx="10725150" cy="646331"/>
          </a:xfrm>
          <a:prstGeom prst="rect">
            <a:avLst/>
          </a:prstGeom>
          <a:noFill/>
        </p:spPr>
        <p:txBody>
          <a:bodyPr wrap="square">
            <a:spAutoFit/>
          </a:bodyPr>
          <a:lstStyle/>
          <a:p>
            <a:r>
              <a:rPr lang="en-US" dirty="0"/>
              <a:t>In summary, the linear regression model shows that there is a statistically significant relationship between horsepower and mpg in the auto.</a:t>
            </a:r>
          </a:p>
        </p:txBody>
      </p:sp>
    </p:spTree>
    <p:extLst>
      <p:ext uri="{BB962C8B-B14F-4D97-AF65-F5344CB8AC3E}">
        <p14:creationId xmlns:p14="http://schemas.microsoft.com/office/powerpoint/2010/main" val="103101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65425-9F36-049F-DDB4-515C33DFCCB5}"/>
              </a:ext>
            </a:extLst>
          </p:cNvPr>
          <p:cNvPicPr>
            <a:picLocks noChangeAspect="1"/>
          </p:cNvPicPr>
          <p:nvPr/>
        </p:nvPicPr>
        <p:blipFill>
          <a:blip r:embed="rId2"/>
          <a:stretch>
            <a:fillRect/>
          </a:stretch>
        </p:blipFill>
        <p:spPr>
          <a:xfrm>
            <a:off x="1831756" y="1136511"/>
            <a:ext cx="8528488" cy="2705239"/>
          </a:xfrm>
          <a:prstGeom prst="rect">
            <a:avLst/>
          </a:prstGeom>
        </p:spPr>
      </p:pic>
      <p:pic>
        <p:nvPicPr>
          <p:cNvPr id="7" name="Picture 6">
            <a:extLst>
              <a:ext uri="{FF2B5EF4-FFF2-40B4-BE49-F238E27FC236}">
                <a16:creationId xmlns:a16="http://schemas.microsoft.com/office/drawing/2014/main" id="{04D640AB-65D0-BE09-EC54-D0EE0B79E55D}"/>
              </a:ext>
            </a:extLst>
          </p:cNvPr>
          <p:cNvPicPr>
            <a:picLocks noChangeAspect="1"/>
          </p:cNvPicPr>
          <p:nvPr/>
        </p:nvPicPr>
        <p:blipFill>
          <a:blip r:embed="rId3"/>
          <a:stretch>
            <a:fillRect/>
          </a:stretch>
        </p:blipFill>
        <p:spPr>
          <a:xfrm>
            <a:off x="657073" y="4111586"/>
            <a:ext cx="5438927" cy="1517728"/>
          </a:xfrm>
          <a:prstGeom prst="rect">
            <a:avLst/>
          </a:prstGeom>
        </p:spPr>
      </p:pic>
      <p:pic>
        <p:nvPicPr>
          <p:cNvPr id="9" name="Picture 8">
            <a:extLst>
              <a:ext uri="{FF2B5EF4-FFF2-40B4-BE49-F238E27FC236}">
                <a16:creationId xmlns:a16="http://schemas.microsoft.com/office/drawing/2014/main" id="{22438DAE-9FF3-8D68-E6F9-F5D1D585A43C}"/>
              </a:ext>
            </a:extLst>
          </p:cNvPr>
          <p:cNvPicPr>
            <a:picLocks noChangeAspect="1"/>
          </p:cNvPicPr>
          <p:nvPr/>
        </p:nvPicPr>
        <p:blipFill>
          <a:blip r:embed="rId4"/>
          <a:stretch>
            <a:fillRect/>
          </a:stretch>
        </p:blipFill>
        <p:spPr>
          <a:xfrm>
            <a:off x="6197601" y="4111587"/>
            <a:ext cx="5257800" cy="1517728"/>
          </a:xfrm>
          <a:prstGeom prst="rect">
            <a:avLst/>
          </a:prstGeom>
        </p:spPr>
      </p:pic>
      <p:sp>
        <p:nvSpPr>
          <p:cNvPr id="10" name="TextBox 9">
            <a:extLst>
              <a:ext uri="{FF2B5EF4-FFF2-40B4-BE49-F238E27FC236}">
                <a16:creationId xmlns:a16="http://schemas.microsoft.com/office/drawing/2014/main" id="{AD095183-642B-1BC6-99BF-87A8C5775BBF}"/>
              </a:ext>
            </a:extLst>
          </p:cNvPr>
          <p:cNvSpPr txBox="1"/>
          <p:nvPr/>
        </p:nvSpPr>
        <p:spPr>
          <a:xfrm>
            <a:off x="657073" y="681505"/>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C</a:t>
            </a:r>
            <a:r>
              <a:rPr lang="en-US" sz="1800" kern="1200" dirty="0">
                <a:solidFill>
                  <a:schemeClr val="accent1"/>
                </a:solidFill>
                <a:latin typeface="+mj-lt"/>
                <a:ea typeface="+mj-ea"/>
                <a:cs typeface="+mj-cs"/>
              </a:rPr>
              <a:t>ontinuing…</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Tree>
    <p:extLst>
      <p:ext uri="{BB962C8B-B14F-4D97-AF65-F5344CB8AC3E}">
        <p14:creationId xmlns:p14="http://schemas.microsoft.com/office/powerpoint/2010/main" val="329098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D515C5-3BA7-AD1F-7100-93203250803E}"/>
              </a:ext>
            </a:extLst>
          </p:cNvPr>
          <p:cNvSpPr/>
          <p:nvPr/>
        </p:nvSpPr>
        <p:spPr>
          <a:xfrm>
            <a:off x="4529288" y="2967335"/>
            <a:ext cx="313342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Let’s Begin</a:t>
            </a:r>
          </a:p>
        </p:txBody>
      </p:sp>
    </p:spTree>
    <p:extLst>
      <p:ext uri="{BB962C8B-B14F-4D97-AF65-F5344CB8AC3E}">
        <p14:creationId xmlns:p14="http://schemas.microsoft.com/office/powerpoint/2010/main" val="52975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40381-9045-8D66-9A8C-21CA1F31229E}"/>
              </a:ext>
            </a:extLst>
          </p:cNvPr>
          <p:cNvSpPr txBox="1"/>
          <p:nvPr/>
        </p:nvSpPr>
        <p:spPr>
          <a:xfrm>
            <a:off x="575641" y="603079"/>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M</a:t>
            </a:r>
            <a:r>
              <a:rPr lang="en-US" sz="1800" kern="1200" dirty="0">
                <a:solidFill>
                  <a:schemeClr val="accent1"/>
                </a:solidFill>
                <a:latin typeface="+mj-lt"/>
                <a:ea typeface="+mj-ea"/>
                <a:cs typeface="+mj-cs"/>
              </a:rPr>
              <a:t>ultiple </a:t>
            </a:r>
            <a:r>
              <a:rPr lang="en-US" dirty="0">
                <a:solidFill>
                  <a:schemeClr val="accent1"/>
                </a:solidFill>
                <a:latin typeface="+mj-lt"/>
                <a:ea typeface="+mj-ea"/>
                <a:cs typeface="+mj-cs"/>
              </a:rPr>
              <a:t>L</a:t>
            </a:r>
            <a:r>
              <a:rPr lang="en-US" sz="1800" kern="1200" dirty="0">
                <a:solidFill>
                  <a:schemeClr val="accent1"/>
                </a:solidFill>
                <a:latin typeface="+mj-lt"/>
                <a:ea typeface="+mj-ea"/>
                <a:cs typeface="+mj-cs"/>
              </a:rPr>
              <a:t>inear </a:t>
            </a:r>
            <a:r>
              <a:rPr lang="en-US" dirty="0">
                <a:solidFill>
                  <a:schemeClr val="accent1"/>
                </a:solidFill>
                <a:latin typeface="+mj-lt"/>
                <a:ea typeface="+mj-ea"/>
                <a:cs typeface="+mj-cs"/>
              </a:rPr>
              <a:t>R</a:t>
            </a:r>
            <a:r>
              <a:rPr lang="en-US" sz="1800" kern="1200" dirty="0">
                <a:solidFill>
                  <a:schemeClr val="accent1"/>
                </a:solidFill>
                <a:latin typeface="+mj-lt"/>
                <a:ea typeface="+mj-ea"/>
                <a:cs typeface="+mj-cs"/>
              </a:rPr>
              <a:t>egression</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pic>
        <p:nvPicPr>
          <p:cNvPr id="4" name="Picture 3">
            <a:extLst>
              <a:ext uri="{FF2B5EF4-FFF2-40B4-BE49-F238E27FC236}">
                <a16:creationId xmlns:a16="http://schemas.microsoft.com/office/drawing/2014/main" id="{79FD695B-FBB5-4907-D935-D7FFBED8A790}"/>
              </a:ext>
            </a:extLst>
          </p:cNvPr>
          <p:cNvPicPr>
            <a:picLocks noChangeAspect="1"/>
          </p:cNvPicPr>
          <p:nvPr/>
        </p:nvPicPr>
        <p:blipFill>
          <a:blip r:embed="rId2"/>
          <a:stretch>
            <a:fillRect/>
          </a:stretch>
        </p:blipFill>
        <p:spPr>
          <a:xfrm>
            <a:off x="2584274" y="976554"/>
            <a:ext cx="6858352" cy="4276897"/>
          </a:xfrm>
          <a:prstGeom prst="rect">
            <a:avLst/>
          </a:prstGeom>
        </p:spPr>
      </p:pic>
      <p:sp>
        <p:nvSpPr>
          <p:cNvPr id="6" name="TextBox 5">
            <a:extLst>
              <a:ext uri="{FF2B5EF4-FFF2-40B4-BE49-F238E27FC236}">
                <a16:creationId xmlns:a16="http://schemas.microsoft.com/office/drawing/2014/main" id="{78688151-B4C1-B598-EB93-548E3734CD91}"/>
              </a:ext>
            </a:extLst>
          </p:cNvPr>
          <p:cNvSpPr txBox="1"/>
          <p:nvPr/>
        </p:nvSpPr>
        <p:spPr>
          <a:xfrm>
            <a:off x="638175" y="5481935"/>
            <a:ext cx="10750550" cy="646331"/>
          </a:xfrm>
          <a:prstGeom prst="rect">
            <a:avLst/>
          </a:prstGeom>
          <a:noFill/>
        </p:spPr>
        <p:txBody>
          <a:bodyPr wrap="square">
            <a:spAutoFit/>
          </a:bodyPr>
          <a:lstStyle/>
          <a:p>
            <a:r>
              <a:rPr lang="en-US" dirty="0"/>
              <a:t>We exclude the variable called car.name. </a:t>
            </a:r>
          </a:p>
          <a:p>
            <a:r>
              <a:rPr lang="en-US" dirty="0"/>
              <a:t>The model indicates that the contributing factors to mpg are origin, weight, </a:t>
            </a:r>
            <a:r>
              <a:rPr lang="en-US" dirty="0" err="1"/>
              <a:t>model.year</a:t>
            </a:r>
            <a:r>
              <a:rPr lang="en-US" dirty="0"/>
              <a:t>, displacement.</a:t>
            </a:r>
          </a:p>
        </p:txBody>
      </p:sp>
    </p:spTree>
    <p:extLst>
      <p:ext uri="{BB962C8B-B14F-4D97-AF65-F5344CB8AC3E}">
        <p14:creationId xmlns:p14="http://schemas.microsoft.com/office/powerpoint/2010/main" val="11103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ECC354-72C1-9AFE-4D3F-173C5121A17D}"/>
              </a:ext>
            </a:extLst>
          </p:cNvPr>
          <p:cNvPicPr>
            <a:picLocks noChangeAspect="1"/>
          </p:cNvPicPr>
          <p:nvPr/>
        </p:nvPicPr>
        <p:blipFill>
          <a:blip r:embed="rId2"/>
          <a:stretch>
            <a:fillRect/>
          </a:stretch>
        </p:blipFill>
        <p:spPr>
          <a:xfrm>
            <a:off x="2466788" y="1040527"/>
            <a:ext cx="7258423" cy="4276841"/>
          </a:xfrm>
          <a:prstGeom prst="rect">
            <a:avLst/>
          </a:prstGeom>
        </p:spPr>
      </p:pic>
      <p:sp>
        <p:nvSpPr>
          <p:cNvPr id="4" name="TextBox 3">
            <a:extLst>
              <a:ext uri="{FF2B5EF4-FFF2-40B4-BE49-F238E27FC236}">
                <a16:creationId xmlns:a16="http://schemas.microsoft.com/office/drawing/2014/main" id="{BD65DC55-598A-800A-ED36-A81D4CFA6E69}"/>
              </a:ext>
            </a:extLst>
          </p:cNvPr>
          <p:cNvSpPr txBox="1"/>
          <p:nvPr/>
        </p:nvSpPr>
        <p:spPr>
          <a:xfrm>
            <a:off x="575641" y="577317"/>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C</a:t>
            </a:r>
            <a:r>
              <a:rPr lang="en-US" sz="1800" kern="1200" dirty="0">
                <a:solidFill>
                  <a:schemeClr val="accent1"/>
                </a:solidFill>
                <a:latin typeface="+mj-lt"/>
                <a:ea typeface="+mj-ea"/>
                <a:cs typeface="+mj-cs"/>
              </a:rPr>
              <a:t>ontinuing…</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
        <p:nvSpPr>
          <p:cNvPr id="6" name="TextBox 5">
            <a:extLst>
              <a:ext uri="{FF2B5EF4-FFF2-40B4-BE49-F238E27FC236}">
                <a16:creationId xmlns:a16="http://schemas.microsoft.com/office/drawing/2014/main" id="{CA578343-8AEB-0DCB-69E3-6B7E9472A7A3}"/>
              </a:ext>
            </a:extLst>
          </p:cNvPr>
          <p:cNvSpPr txBox="1"/>
          <p:nvPr/>
        </p:nvSpPr>
        <p:spPr>
          <a:xfrm>
            <a:off x="654050" y="5476118"/>
            <a:ext cx="10883900" cy="646331"/>
          </a:xfrm>
          <a:prstGeom prst="rect">
            <a:avLst/>
          </a:prstGeom>
          <a:noFill/>
        </p:spPr>
        <p:txBody>
          <a:bodyPr wrap="square">
            <a:spAutoFit/>
          </a:bodyPr>
          <a:lstStyle/>
          <a:p>
            <a:r>
              <a:rPr lang="en-US" dirty="0"/>
              <a:t>MAE: Mean absolute error, measure of average mistake in a collection of prediction. </a:t>
            </a:r>
          </a:p>
          <a:p>
            <a:r>
              <a:rPr lang="en-US" dirty="0"/>
              <a:t>MSE: Average squared difference between estimated values and actual value.</a:t>
            </a:r>
          </a:p>
        </p:txBody>
      </p:sp>
    </p:spTree>
    <p:extLst>
      <p:ext uri="{BB962C8B-B14F-4D97-AF65-F5344CB8AC3E}">
        <p14:creationId xmlns:p14="http://schemas.microsoft.com/office/powerpoint/2010/main" val="354868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D7D8C0-0299-EE07-0A25-FB86EF6CAD1F}"/>
              </a:ext>
            </a:extLst>
          </p:cNvPr>
          <p:cNvSpPr txBox="1"/>
          <p:nvPr/>
        </p:nvSpPr>
        <p:spPr>
          <a:xfrm>
            <a:off x="581991" y="646619"/>
            <a:ext cx="6851374" cy="640175"/>
          </a:xfrm>
          <a:prstGeom prst="rect">
            <a:avLst/>
          </a:prstGeom>
          <a:noFill/>
        </p:spPr>
        <p:txBody>
          <a:bodyPr wrap="square">
            <a:spAutoFit/>
          </a:bodyPr>
          <a:lstStyle/>
          <a:p>
            <a:pPr>
              <a:lnSpc>
                <a:spcPct val="85000"/>
              </a:lnSpc>
              <a:spcBef>
                <a:spcPct val="0"/>
              </a:spcBef>
              <a:spcAft>
                <a:spcPts val="600"/>
              </a:spcAft>
            </a:pPr>
            <a:r>
              <a:rPr lang="en-US" sz="1800" kern="1200" dirty="0">
                <a:solidFill>
                  <a:schemeClr val="accent1"/>
                </a:solidFill>
                <a:latin typeface="+mj-lt"/>
                <a:ea typeface="+mj-ea"/>
                <a:cs typeface="+mj-cs"/>
              </a:rPr>
              <a:t>Forward stepwise regression</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pic>
        <p:nvPicPr>
          <p:cNvPr id="4" name="Picture 3">
            <a:extLst>
              <a:ext uri="{FF2B5EF4-FFF2-40B4-BE49-F238E27FC236}">
                <a16:creationId xmlns:a16="http://schemas.microsoft.com/office/drawing/2014/main" id="{FF517515-2745-D7C4-686F-0BF346AEB06E}"/>
              </a:ext>
            </a:extLst>
          </p:cNvPr>
          <p:cNvPicPr>
            <a:picLocks noChangeAspect="1"/>
          </p:cNvPicPr>
          <p:nvPr/>
        </p:nvPicPr>
        <p:blipFill>
          <a:blip r:embed="rId2"/>
          <a:stretch>
            <a:fillRect/>
          </a:stretch>
        </p:blipFill>
        <p:spPr>
          <a:xfrm>
            <a:off x="1866679" y="1001592"/>
            <a:ext cx="8585641" cy="153042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DFE0F58-6DC7-2262-1C7E-D0F6BC04416B}"/>
              </a:ext>
            </a:extLst>
          </p:cNvPr>
          <p:cNvPicPr>
            <a:picLocks noChangeAspect="1"/>
          </p:cNvPicPr>
          <p:nvPr/>
        </p:nvPicPr>
        <p:blipFill>
          <a:blip r:embed="rId3"/>
          <a:stretch>
            <a:fillRect/>
          </a:stretch>
        </p:blipFill>
        <p:spPr>
          <a:xfrm>
            <a:off x="843947" y="2663785"/>
            <a:ext cx="2914774" cy="1530429"/>
          </a:xfrm>
          <a:prstGeom prst="rect">
            <a:avLst/>
          </a:prstGeom>
        </p:spPr>
      </p:pic>
      <p:pic>
        <p:nvPicPr>
          <p:cNvPr id="8" name="Picture 7">
            <a:extLst>
              <a:ext uri="{FF2B5EF4-FFF2-40B4-BE49-F238E27FC236}">
                <a16:creationId xmlns:a16="http://schemas.microsoft.com/office/drawing/2014/main" id="{07791B00-C8A0-74DA-2F45-6CC56047E184}"/>
              </a:ext>
            </a:extLst>
          </p:cNvPr>
          <p:cNvPicPr>
            <a:picLocks noChangeAspect="1"/>
          </p:cNvPicPr>
          <p:nvPr/>
        </p:nvPicPr>
        <p:blipFill>
          <a:blip r:embed="rId4"/>
          <a:stretch>
            <a:fillRect/>
          </a:stretch>
        </p:blipFill>
        <p:spPr>
          <a:xfrm>
            <a:off x="4411335" y="2663784"/>
            <a:ext cx="3022030" cy="1530429"/>
          </a:xfrm>
          <a:prstGeom prst="rect">
            <a:avLst/>
          </a:prstGeom>
        </p:spPr>
      </p:pic>
      <p:pic>
        <p:nvPicPr>
          <p:cNvPr id="10" name="Picture 9">
            <a:extLst>
              <a:ext uri="{FF2B5EF4-FFF2-40B4-BE49-F238E27FC236}">
                <a16:creationId xmlns:a16="http://schemas.microsoft.com/office/drawing/2014/main" id="{D4F5FAC8-753C-1B3E-C250-6B7519A1AD2E}"/>
              </a:ext>
            </a:extLst>
          </p:cNvPr>
          <p:cNvPicPr>
            <a:picLocks noChangeAspect="1"/>
          </p:cNvPicPr>
          <p:nvPr/>
        </p:nvPicPr>
        <p:blipFill>
          <a:blip r:embed="rId5"/>
          <a:stretch>
            <a:fillRect/>
          </a:stretch>
        </p:blipFill>
        <p:spPr>
          <a:xfrm>
            <a:off x="7899518" y="2663784"/>
            <a:ext cx="3289785" cy="1530429"/>
          </a:xfrm>
          <a:prstGeom prst="rect">
            <a:avLst/>
          </a:prstGeom>
        </p:spPr>
      </p:pic>
      <p:pic>
        <p:nvPicPr>
          <p:cNvPr id="12" name="Picture 11">
            <a:extLst>
              <a:ext uri="{FF2B5EF4-FFF2-40B4-BE49-F238E27FC236}">
                <a16:creationId xmlns:a16="http://schemas.microsoft.com/office/drawing/2014/main" id="{F8887B13-2FCC-71D5-C884-80A7463CEA87}"/>
              </a:ext>
            </a:extLst>
          </p:cNvPr>
          <p:cNvPicPr>
            <a:picLocks noChangeAspect="1"/>
          </p:cNvPicPr>
          <p:nvPr/>
        </p:nvPicPr>
        <p:blipFill>
          <a:blip r:embed="rId6"/>
          <a:stretch>
            <a:fillRect/>
          </a:stretch>
        </p:blipFill>
        <p:spPr>
          <a:xfrm>
            <a:off x="852599" y="4263985"/>
            <a:ext cx="2914775" cy="1889165"/>
          </a:xfrm>
          <a:prstGeom prst="rect">
            <a:avLst/>
          </a:prstGeom>
        </p:spPr>
      </p:pic>
      <p:pic>
        <p:nvPicPr>
          <p:cNvPr id="14" name="Picture 13">
            <a:extLst>
              <a:ext uri="{FF2B5EF4-FFF2-40B4-BE49-F238E27FC236}">
                <a16:creationId xmlns:a16="http://schemas.microsoft.com/office/drawing/2014/main" id="{1F848CAF-79FD-E48C-11ED-C370A7167F48}"/>
              </a:ext>
            </a:extLst>
          </p:cNvPr>
          <p:cNvPicPr>
            <a:picLocks noChangeAspect="1"/>
          </p:cNvPicPr>
          <p:nvPr/>
        </p:nvPicPr>
        <p:blipFill>
          <a:blip r:embed="rId7"/>
          <a:stretch>
            <a:fillRect/>
          </a:stretch>
        </p:blipFill>
        <p:spPr>
          <a:xfrm>
            <a:off x="4411335" y="4263985"/>
            <a:ext cx="3022030" cy="1889165"/>
          </a:xfrm>
          <a:prstGeom prst="rect">
            <a:avLst/>
          </a:prstGeom>
        </p:spPr>
      </p:pic>
      <p:pic>
        <p:nvPicPr>
          <p:cNvPr id="16" name="Picture 15">
            <a:extLst>
              <a:ext uri="{FF2B5EF4-FFF2-40B4-BE49-F238E27FC236}">
                <a16:creationId xmlns:a16="http://schemas.microsoft.com/office/drawing/2014/main" id="{C400408C-C819-C098-6942-4804784E497B}"/>
              </a:ext>
            </a:extLst>
          </p:cNvPr>
          <p:cNvPicPr>
            <a:picLocks noChangeAspect="1"/>
          </p:cNvPicPr>
          <p:nvPr/>
        </p:nvPicPr>
        <p:blipFill>
          <a:blip r:embed="rId8"/>
          <a:stretch>
            <a:fillRect/>
          </a:stretch>
        </p:blipFill>
        <p:spPr>
          <a:xfrm>
            <a:off x="7899518" y="4263985"/>
            <a:ext cx="3289785" cy="1889165"/>
          </a:xfrm>
          <a:prstGeom prst="rect">
            <a:avLst/>
          </a:prstGeom>
        </p:spPr>
      </p:pic>
    </p:spTree>
    <p:extLst>
      <p:ext uri="{BB962C8B-B14F-4D97-AF65-F5344CB8AC3E}">
        <p14:creationId xmlns:p14="http://schemas.microsoft.com/office/powerpoint/2010/main" val="28840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C6BB70-A3D5-CC3D-3E69-FBB9DA832C5E}"/>
              </a:ext>
            </a:extLst>
          </p:cNvPr>
          <p:cNvSpPr txBox="1"/>
          <p:nvPr/>
        </p:nvSpPr>
        <p:spPr>
          <a:xfrm>
            <a:off x="620091" y="681504"/>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C</a:t>
            </a:r>
            <a:r>
              <a:rPr lang="en-US" sz="1800" kern="1200" dirty="0">
                <a:solidFill>
                  <a:schemeClr val="accent1"/>
                </a:solidFill>
                <a:latin typeface="+mj-lt"/>
                <a:ea typeface="+mj-ea"/>
                <a:cs typeface="+mj-cs"/>
              </a:rPr>
              <a:t>ontinuing…</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pic>
        <p:nvPicPr>
          <p:cNvPr id="4" name="Picture 3">
            <a:extLst>
              <a:ext uri="{FF2B5EF4-FFF2-40B4-BE49-F238E27FC236}">
                <a16:creationId xmlns:a16="http://schemas.microsoft.com/office/drawing/2014/main" id="{4C3F6CC9-0A00-879C-0586-81CEE0CDD718}"/>
              </a:ext>
            </a:extLst>
          </p:cNvPr>
          <p:cNvPicPr>
            <a:picLocks noChangeAspect="1"/>
          </p:cNvPicPr>
          <p:nvPr/>
        </p:nvPicPr>
        <p:blipFill>
          <a:blip r:embed="rId2"/>
          <a:stretch>
            <a:fillRect/>
          </a:stretch>
        </p:blipFill>
        <p:spPr>
          <a:xfrm>
            <a:off x="1895259" y="1001592"/>
            <a:ext cx="8401482" cy="3456108"/>
          </a:xfrm>
          <a:prstGeom prst="rect">
            <a:avLst/>
          </a:prstGeom>
        </p:spPr>
      </p:pic>
      <p:pic>
        <p:nvPicPr>
          <p:cNvPr id="6" name="Picture 5">
            <a:extLst>
              <a:ext uri="{FF2B5EF4-FFF2-40B4-BE49-F238E27FC236}">
                <a16:creationId xmlns:a16="http://schemas.microsoft.com/office/drawing/2014/main" id="{69D61270-9D78-3A70-CC8F-940E81E86F1C}"/>
              </a:ext>
            </a:extLst>
          </p:cNvPr>
          <p:cNvPicPr>
            <a:picLocks noChangeAspect="1"/>
          </p:cNvPicPr>
          <p:nvPr/>
        </p:nvPicPr>
        <p:blipFill>
          <a:blip r:embed="rId3"/>
          <a:stretch>
            <a:fillRect/>
          </a:stretch>
        </p:blipFill>
        <p:spPr>
          <a:xfrm>
            <a:off x="698500" y="4718013"/>
            <a:ext cx="5397500" cy="1422473"/>
          </a:xfrm>
          <a:prstGeom prst="rect">
            <a:avLst/>
          </a:prstGeom>
        </p:spPr>
      </p:pic>
      <p:pic>
        <p:nvPicPr>
          <p:cNvPr id="8" name="Picture 7">
            <a:extLst>
              <a:ext uri="{FF2B5EF4-FFF2-40B4-BE49-F238E27FC236}">
                <a16:creationId xmlns:a16="http://schemas.microsoft.com/office/drawing/2014/main" id="{E89CA174-0A38-416A-D9CE-F9CAF5D82878}"/>
              </a:ext>
            </a:extLst>
          </p:cNvPr>
          <p:cNvPicPr>
            <a:picLocks noChangeAspect="1"/>
          </p:cNvPicPr>
          <p:nvPr/>
        </p:nvPicPr>
        <p:blipFill>
          <a:blip r:embed="rId4"/>
          <a:stretch>
            <a:fillRect/>
          </a:stretch>
        </p:blipFill>
        <p:spPr>
          <a:xfrm>
            <a:off x="6270471" y="4718013"/>
            <a:ext cx="5223029" cy="1422472"/>
          </a:xfrm>
          <a:prstGeom prst="rect">
            <a:avLst/>
          </a:prstGeom>
        </p:spPr>
      </p:pic>
    </p:spTree>
    <p:extLst>
      <p:ext uri="{BB962C8B-B14F-4D97-AF65-F5344CB8AC3E}">
        <p14:creationId xmlns:p14="http://schemas.microsoft.com/office/powerpoint/2010/main" val="24301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CE937B-EA00-6C2C-923A-45757AD11ACC}"/>
              </a:ext>
            </a:extLst>
          </p:cNvPr>
          <p:cNvSpPr txBox="1"/>
          <p:nvPr/>
        </p:nvSpPr>
        <p:spPr>
          <a:xfrm>
            <a:off x="581991" y="602717"/>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Back</a:t>
            </a:r>
            <a:r>
              <a:rPr lang="en-US" sz="1800" kern="1200" dirty="0">
                <a:solidFill>
                  <a:schemeClr val="accent1"/>
                </a:solidFill>
                <a:latin typeface="+mj-lt"/>
                <a:ea typeface="+mj-ea"/>
                <a:cs typeface="+mj-cs"/>
              </a:rPr>
              <a:t>ward stepwise regression</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pic>
        <p:nvPicPr>
          <p:cNvPr id="4" name="Picture 3">
            <a:extLst>
              <a:ext uri="{FF2B5EF4-FFF2-40B4-BE49-F238E27FC236}">
                <a16:creationId xmlns:a16="http://schemas.microsoft.com/office/drawing/2014/main" id="{2C7435EC-52A5-E788-5E68-381447257C72}"/>
              </a:ext>
            </a:extLst>
          </p:cNvPr>
          <p:cNvPicPr>
            <a:picLocks noChangeAspect="1"/>
          </p:cNvPicPr>
          <p:nvPr/>
        </p:nvPicPr>
        <p:blipFill>
          <a:blip r:embed="rId2"/>
          <a:stretch>
            <a:fillRect/>
          </a:stretch>
        </p:blipFill>
        <p:spPr>
          <a:xfrm>
            <a:off x="1812706" y="1344492"/>
            <a:ext cx="8528488" cy="1244664"/>
          </a:xfrm>
          <a:prstGeom prst="rect">
            <a:avLst/>
          </a:prstGeom>
        </p:spPr>
      </p:pic>
      <p:pic>
        <p:nvPicPr>
          <p:cNvPr id="6" name="Picture 5">
            <a:extLst>
              <a:ext uri="{FF2B5EF4-FFF2-40B4-BE49-F238E27FC236}">
                <a16:creationId xmlns:a16="http://schemas.microsoft.com/office/drawing/2014/main" id="{9805DED0-00E1-6B11-3C01-9EE88B06DA1A}"/>
              </a:ext>
            </a:extLst>
          </p:cNvPr>
          <p:cNvPicPr>
            <a:picLocks noChangeAspect="1"/>
          </p:cNvPicPr>
          <p:nvPr/>
        </p:nvPicPr>
        <p:blipFill>
          <a:blip r:embed="rId3"/>
          <a:stretch>
            <a:fillRect/>
          </a:stretch>
        </p:blipFill>
        <p:spPr>
          <a:xfrm>
            <a:off x="857250" y="2857424"/>
            <a:ext cx="3295650" cy="2933851"/>
          </a:xfrm>
          <a:prstGeom prst="rect">
            <a:avLst/>
          </a:prstGeom>
        </p:spPr>
      </p:pic>
      <p:pic>
        <p:nvPicPr>
          <p:cNvPr id="8" name="Picture 7">
            <a:extLst>
              <a:ext uri="{FF2B5EF4-FFF2-40B4-BE49-F238E27FC236}">
                <a16:creationId xmlns:a16="http://schemas.microsoft.com/office/drawing/2014/main" id="{F96652A7-DC4A-692F-7361-A7C94035F627}"/>
              </a:ext>
            </a:extLst>
          </p:cNvPr>
          <p:cNvPicPr>
            <a:picLocks noChangeAspect="1"/>
          </p:cNvPicPr>
          <p:nvPr/>
        </p:nvPicPr>
        <p:blipFill>
          <a:blip r:embed="rId4"/>
          <a:stretch>
            <a:fillRect/>
          </a:stretch>
        </p:blipFill>
        <p:spPr>
          <a:xfrm>
            <a:off x="4292600" y="2857424"/>
            <a:ext cx="3568700" cy="2933851"/>
          </a:xfrm>
          <a:prstGeom prst="rect">
            <a:avLst/>
          </a:prstGeom>
        </p:spPr>
      </p:pic>
      <p:pic>
        <p:nvPicPr>
          <p:cNvPr id="10" name="Picture 9">
            <a:extLst>
              <a:ext uri="{FF2B5EF4-FFF2-40B4-BE49-F238E27FC236}">
                <a16:creationId xmlns:a16="http://schemas.microsoft.com/office/drawing/2014/main" id="{E1FB9FAE-2719-B950-9962-7A7C2A9E318C}"/>
              </a:ext>
            </a:extLst>
          </p:cNvPr>
          <p:cNvPicPr>
            <a:picLocks noChangeAspect="1"/>
          </p:cNvPicPr>
          <p:nvPr/>
        </p:nvPicPr>
        <p:blipFill>
          <a:blip r:embed="rId5"/>
          <a:stretch>
            <a:fillRect/>
          </a:stretch>
        </p:blipFill>
        <p:spPr>
          <a:xfrm>
            <a:off x="8001000" y="2857424"/>
            <a:ext cx="3333750" cy="2933851"/>
          </a:xfrm>
          <a:prstGeom prst="rect">
            <a:avLst/>
          </a:prstGeom>
        </p:spPr>
      </p:pic>
    </p:spTree>
    <p:extLst>
      <p:ext uri="{BB962C8B-B14F-4D97-AF65-F5344CB8AC3E}">
        <p14:creationId xmlns:p14="http://schemas.microsoft.com/office/powerpoint/2010/main" val="11387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par>
                                <p:cTn id="17" presetID="3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 calcmode="lin" valueType="num">
                                      <p:cBhvr>
                                        <p:cTn id="21" dur="1000" fill="hold"/>
                                        <p:tgtEl>
                                          <p:spTgt spid="6"/>
                                        </p:tgtEl>
                                        <p:attrNameLst>
                                          <p:attrName>style.rotation</p:attrName>
                                        </p:attrNameLst>
                                      </p:cBhvr>
                                      <p:tavLst>
                                        <p:tav tm="0">
                                          <p:val>
                                            <p:fltVal val="90"/>
                                          </p:val>
                                        </p:tav>
                                        <p:tav tm="100000">
                                          <p:val>
                                            <p:fltVal val="0"/>
                                          </p:val>
                                        </p:tav>
                                      </p:tavLst>
                                    </p:anim>
                                    <p:animEffect transition="in" filter="fade">
                                      <p:cBhvr>
                                        <p:cTn id="22" dur="1000"/>
                                        <p:tgtEl>
                                          <p:spTgt spid="6"/>
                                        </p:tgtEl>
                                      </p:cBhvr>
                                    </p:animEffect>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B577BB-1CAC-DB91-2104-158D5FFB0E1F}"/>
              </a:ext>
            </a:extLst>
          </p:cNvPr>
          <p:cNvPicPr>
            <a:picLocks noChangeAspect="1"/>
          </p:cNvPicPr>
          <p:nvPr/>
        </p:nvPicPr>
        <p:blipFill>
          <a:blip r:embed="rId2"/>
          <a:stretch>
            <a:fillRect/>
          </a:stretch>
        </p:blipFill>
        <p:spPr>
          <a:xfrm>
            <a:off x="1866682" y="1001591"/>
            <a:ext cx="8458635" cy="3695700"/>
          </a:xfrm>
          <a:prstGeom prst="rect">
            <a:avLst/>
          </a:prstGeom>
        </p:spPr>
      </p:pic>
      <p:pic>
        <p:nvPicPr>
          <p:cNvPr id="5" name="Picture 4">
            <a:extLst>
              <a:ext uri="{FF2B5EF4-FFF2-40B4-BE49-F238E27FC236}">
                <a16:creationId xmlns:a16="http://schemas.microsoft.com/office/drawing/2014/main" id="{A362A523-EAB4-7A0A-550D-A5B73842A09A}"/>
              </a:ext>
            </a:extLst>
          </p:cNvPr>
          <p:cNvPicPr>
            <a:picLocks noChangeAspect="1"/>
          </p:cNvPicPr>
          <p:nvPr/>
        </p:nvPicPr>
        <p:blipFill>
          <a:blip r:embed="rId3"/>
          <a:stretch>
            <a:fillRect/>
          </a:stretch>
        </p:blipFill>
        <p:spPr>
          <a:xfrm>
            <a:off x="647480" y="4883149"/>
            <a:ext cx="5448519" cy="1177961"/>
          </a:xfrm>
          <a:prstGeom prst="rect">
            <a:avLst/>
          </a:prstGeom>
        </p:spPr>
      </p:pic>
      <p:pic>
        <p:nvPicPr>
          <p:cNvPr id="7" name="Picture 6">
            <a:extLst>
              <a:ext uri="{FF2B5EF4-FFF2-40B4-BE49-F238E27FC236}">
                <a16:creationId xmlns:a16="http://schemas.microsoft.com/office/drawing/2014/main" id="{772E867D-8E57-15BF-989E-D122DC73EAFA}"/>
              </a:ext>
            </a:extLst>
          </p:cNvPr>
          <p:cNvPicPr>
            <a:picLocks noChangeAspect="1"/>
          </p:cNvPicPr>
          <p:nvPr/>
        </p:nvPicPr>
        <p:blipFill>
          <a:blip r:embed="rId4"/>
          <a:stretch>
            <a:fillRect/>
          </a:stretch>
        </p:blipFill>
        <p:spPr>
          <a:xfrm>
            <a:off x="6191094" y="4883149"/>
            <a:ext cx="5353426" cy="1193861"/>
          </a:xfrm>
          <a:prstGeom prst="rect">
            <a:avLst/>
          </a:prstGeom>
        </p:spPr>
      </p:pic>
      <p:sp>
        <p:nvSpPr>
          <p:cNvPr id="8" name="TextBox 7">
            <a:extLst>
              <a:ext uri="{FF2B5EF4-FFF2-40B4-BE49-F238E27FC236}">
                <a16:creationId xmlns:a16="http://schemas.microsoft.com/office/drawing/2014/main" id="{8703AC17-F812-C143-E787-C7C029471A70}"/>
              </a:ext>
            </a:extLst>
          </p:cNvPr>
          <p:cNvSpPr txBox="1"/>
          <p:nvPr/>
        </p:nvSpPr>
        <p:spPr>
          <a:xfrm>
            <a:off x="620091" y="681504"/>
            <a:ext cx="6851374" cy="640175"/>
          </a:xfrm>
          <a:prstGeom prst="rect">
            <a:avLst/>
          </a:prstGeom>
          <a:noFill/>
        </p:spPr>
        <p:txBody>
          <a:bodyPr wrap="square">
            <a:spAutoFit/>
          </a:bodyPr>
          <a:lstStyle/>
          <a:p>
            <a:pPr>
              <a:lnSpc>
                <a:spcPct val="85000"/>
              </a:lnSpc>
              <a:spcBef>
                <a:spcPct val="0"/>
              </a:spcBef>
              <a:spcAft>
                <a:spcPts val="600"/>
              </a:spcAft>
            </a:pPr>
            <a:r>
              <a:rPr lang="en-US" dirty="0">
                <a:solidFill>
                  <a:schemeClr val="accent1"/>
                </a:solidFill>
                <a:latin typeface="+mj-lt"/>
                <a:ea typeface="+mj-ea"/>
                <a:cs typeface="+mj-cs"/>
              </a:rPr>
              <a:t>C</a:t>
            </a:r>
            <a:r>
              <a:rPr lang="en-US" sz="1800" kern="1200" dirty="0">
                <a:solidFill>
                  <a:schemeClr val="accent1"/>
                </a:solidFill>
                <a:latin typeface="+mj-lt"/>
                <a:ea typeface="+mj-ea"/>
                <a:cs typeface="+mj-cs"/>
              </a:rPr>
              <a:t>ontinuing…</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Tree>
    <p:extLst>
      <p:ext uri="{BB962C8B-B14F-4D97-AF65-F5344CB8AC3E}">
        <p14:creationId xmlns:p14="http://schemas.microsoft.com/office/powerpoint/2010/main" val="24243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dog">
            <a:extLst>
              <a:ext uri="{FF2B5EF4-FFF2-40B4-BE49-F238E27FC236}">
                <a16:creationId xmlns:a16="http://schemas.microsoft.com/office/drawing/2014/main" id="{920F226D-1C9E-1BC5-E6D4-9BCCD2E9B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524" y="713961"/>
            <a:ext cx="9309652" cy="5333999"/>
          </a:xfrm>
          <a:prstGeom prst="rect">
            <a:avLst/>
          </a:prstGeom>
        </p:spPr>
      </p:pic>
    </p:spTree>
    <p:extLst>
      <p:ext uri="{BB962C8B-B14F-4D97-AF65-F5344CB8AC3E}">
        <p14:creationId xmlns:p14="http://schemas.microsoft.com/office/powerpoint/2010/main" val="275775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D8F73-D61F-1555-E65D-38902121A8F9}"/>
              </a:ext>
            </a:extLst>
          </p:cNvPr>
          <p:cNvSpPr txBox="1"/>
          <p:nvPr/>
        </p:nvSpPr>
        <p:spPr>
          <a:xfrm>
            <a:off x="1347858" y="1898649"/>
            <a:ext cx="5205343" cy="2476501"/>
          </a:xfrm>
        </p:spPr>
        <p:txBody>
          <a:bodyPr vert="horz" lIns="91440" tIns="45720" rIns="91440" bIns="45720" rtlCol="0" anchor="t">
            <a:normAutofit/>
          </a:bodyPr>
          <a:lstStyle/>
          <a:p>
            <a:pPr>
              <a:lnSpc>
                <a:spcPct val="85000"/>
              </a:lnSpc>
              <a:spcBef>
                <a:spcPct val="0"/>
              </a:spcBef>
              <a:spcAft>
                <a:spcPts val="600"/>
              </a:spcAft>
            </a:pPr>
            <a:r>
              <a:rPr lang="en-US" sz="3600" kern="1200" dirty="0">
                <a:solidFill>
                  <a:schemeClr val="accent1"/>
                </a:solidFill>
                <a:latin typeface="+mj-lt"/>
                <a:ea typeface="+mj-ea"/>
                <a:cs typeface="+mj-cs"/>
              </a:rPr>
              <a:t>Data Preparation</a:t>
            </a:r>
          </a:p>
          <a:p>
            <a:pPr>
              <a:lnSpc>
                <a:spcPct val="85000"/>
              </a:lnSpc>
              <a:spcBef>
                <a:spcPct val="0"/>
              </a:spcBef>
              <a:spcAft>
                <a:spcPts val="600"/>
              </a:spcAft>
            </a:pPr>
            <a:endParaRPr lang="en-US" sz="3600" kern="1200" dirty="0">
              <a:solidFill>
                <a:schemeClr val="accent1"/>
              </a:solidFill>
              <a:latin typeface="+mj-lt"/>
              <a:ea typeface="+mj-ea"/>
              <a:cs typeface="+mj-cs"/>
            </a:endParaRPr>
          </a:p>
        </p:txBody>
      </p:sp>
      <p:sp>
        <p:nvSpPr>
          <p:cNvPr id="7" name="TextBox 6">
            <a:extLst>
              <a:ext uri="{FF2B5EF4-FFF2-40B4-BE49-F238E27FC236}">
                <a16:creationId xmlns:a16="http://schemas.microsoft.com/office/drawing/2014/main" id="{7606FE75-525F-E833-C3A2-1EAC2E3321B6}"/>
              </a:ext>
            </a:extLst>
          </p:cNvPr>
          <p:cNvSpPr txBox="1"/>
          <p:nvPr/>
        </p:nvSpPr>
        <p:spPr>
          <a:xfrm>
            <a:off x="5473700" y="952499"/>
            <a:ext cx="6055108" cy="5105399"/>
          </a:xfrm>
        </p:spPr>
        <p:txBody>
          <a:bodyPr vert="horz" lIns="91440" tIns="45720" rIns="91440" bIns="45720" rtlCol="0">
            <a:normAutofit fontScale="92500" lnSpcReduction="10000"/>
          </a:bodyPr>
          <a:lstStyle/>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r>
              <a:rPr lang="en-US" sz="1700" dirty="0"/>
              <a:t>The dataset under consideration was sourced from Kaggle, a widely used platform by students, educators, and researchers globally for Regression Dataset Analysis. Kaggle, as the world's largest data science community, provides powerful tools and resources, making it a primary source for such analyses. Known for its data science competitions and as an online hub for data scientists and machine learning practitioners, Kaggle operates under Google LLC.</a:t>
            </a:r>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Font typeface="Arial" panose="020B0604020202020204" pitchFamily="34" charset="0"/>
              <a:buChar char="•"/>
            </a:pPr>
            <a:r>
              <a:rPr lang="en-US" sz="1700" dirty="0"/>
              <a:t>Link to the Dataset - https://www.kaggle.com/datasets/uciml/autompg-dataset</a:t>
            </a:r>
          </a:p>
          <a:p>
            <a:pPr indent="-228600">
              <a:lnSpc>
                <a:spcPct val="110000"/>
              </a:lnSpc>
              <a:spcAft>
                <a:spcPts val="600"/>
              </a:spcAft>
              <a:buFont typeface="Arial" panose="020B0604020202020204" pitchFamily="34" charset="0"/>
              <a:buChar char="•"/>
            </a:pPr>
            <a:endParaRPr lang="en-US" sz="1700" dirty="0"/>
          </a:p>
        </p:txBody>
      </p:sp>
      <p:sp>
        <p:nvSpPr>
          <p:cNvPr id="16" name="Slide Number Placeholder 5">
            <a:extLst>
              <a:ext uri="{FF2B5EF4-FFF2-40B4-BE49-F238E27FC236}">
                <a16:creationId xmlns:a16="http://schemas.microsoft.com/office/drawing/2014/main" id="{CC86C78C-D589-428D-91A7-F9FE942E9A71}"/>
              </a:ext>
            </a:extLst>
          </p:cNvPr>
          <p:cNvSpPr>
            <a:spLocks noGrp="1"/>
          </p:cNvSpPr>
          <p:nvPr>
            <p:ph type="sldNum" sz="quarter" idx="12"/>
          </p:nvPr>
        </p:nvSpPr>
        <p:spPr/>
        <p:txBody>
          <a:bodyPr vert="horz" lIns="91440" tIns="45720" rIns="91440" bIns="45720" rtlCol="0" anchor="t">
            <a:normAutofit/>
          </a:bodyPr>
          <a:lstStyle/>
          <a:p>
            <a:pPr>
              <a:spcAft>
                <a:spcPts val="600"/>
              </a:spcAft>
            </a:pPr>
            <a:fld id="{3FAE4C1A-77DB-4702-BC27-716D25204027}" type="slidenum">
              <a:rPr lang="en-US" smtClean="0"/>
              <a:pPr>
                <a:spcAft>
                  <a:spcPts val="600"/>
                </a:spcAft>
              </a:pPr>
              <a:t>4</a:t>
            </a:fld>
            <a:endParaRPr lang="en-US"/>
          </a:p>
        </p:txBody>
      </p:sp>
    </p:spTree>
    <p:extLst>
      <p:ext uri="{BB962C8B-B14F-4D97-AF65-F5344CB8AC3E}">
        <p14:creationId xmlns:p14="http://schemas.microsoft.com/office/powerpoint/2010/main" val="76012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215B0-78B4-911E-6931-7079D75FC145}"/>
              </a:ext>
            </a:extLst>
          </p:cNvPr>
          <p:cNvPicPr>
            <a:picLocks noChangeAspect="1"/>
          </p:cNvPicPr>
          <p:nvPr/>
        </p:nvPicPr>
        <p:blipFill>
          <a:blip r:embed="rId2"/>
          <a:stretch>
            <a:fillRect/>
          </a:stretch>
        </p:blipFill>
        <p:spPr>
          <a:xfrm>
            <a:off x="2648055" y="1178596"/>
            <a:ext cx="6604339" cy="723937"/>
          </a:xfrm>
          <a:prstGeom prst="rect">
            <a:avLst/>
          </a:prstGeom>
        </p:spPr>
      </p:pic>
      <p:sp>
        <p:nvSpPr>
          <p:cNvPr id="6" name="TextBox 5">
            <a:extLst>
              <a:ext uri="{FF2B5EF4-FFF2-40B4-BE49-F238E27FC236}">
                <a16:creationId xmlns:a16="http://schemas.microsoft.com/office/drawing/2014/main" id="{7DE9DB17-CD81-7396-82EA-695C72834B91}"/>
              </a:ext>
            </a:extLst>
          </p:cNvPr>
          <p:cNvSpPr txBox="1"/>
          <p:nvPr/>
        </p:nvSpPr>
        <p:spPr>
          <a:xfrm>
            <a:off x="747556" y="2098589"/>
            <a:ext cx="10690257" cy="923330"/>
          </a:xfrm>
          <a:prstGeom prst="rect">
            <a:avLst/>
          </a:prstGeom>
          <a:noFill/>
        </p:spPr>
        <p:txBody>
          <a:bodyPr wrap="square">
            <a:spAutoFit/>
          </a:bodyPr>
          <a:lstStyle/>
          <a:p>
            <a:r>
              <a:rPr lang="en-US" dirty="0"/>
              <a:t>This line of code is reading a CSV file named "auto-mpg.csv" from the specified path and storing the data in the R variable called </a:t>
            </a:r>
            <a:r>
              <a:rPr lang="en-US" dirty="0" err="1"/>
              <a:t>auto_mpg</a:t>
            </a:r>
            <a:r>
              <a:rPr lang="en-US" dirty="0"/>
              <a:t>. After running this code, you can use the </a:t>
            </a:r>
            <a:r>
              <a:rPr lang="en-US" dirty="0" err="1"/>
              <a:t>auto_mpg</a:t>
            </a:r>
            <a:r>
              <a:rPr lang="en-US" dirty="0"/>
              <a:t> variable to work with the data from the CSV file in your R environment.</a:t>
            </a:r>
          </a:p>
        </p:txBody>
      </p:sp>
      <p:sp>
        <p:nvSpPr>
          <p:cNvPr id="8" name="TextBox 7">
            <a:extLst>
              <a:ext uri="{FF2B5EF4-FFF2-40B4-BE49-F238E27FC236}">
                <a16:creationId xmlns:a16="http://schemas.microsoft.com/office/drawing/2014/main" id="{1819C519-616D-1F74-F723-BDBC50F72587}"/>
              </a:ext>
            </a:extLst>
          </p:cNvPr>
          <p:cNvSpPr txBox="1"/>
          <p:nvPr/>
        </p:nvSpPr>
        <p:spPr>
          <a:xfrm>
            <a:off x="819255" y="3061020"/>
            <a:ext cx="10690257" cy="646331"/>
          </a:xfrm>
          <a:prstGeom prst="rect">
            <a:avLst/>
          </a:prstGeom>
          <a:noFill/>
        </p:spPr>
        <p:txBody>
          <a:bodyPr wrap="square">
            <a:spAutoFit/>
          </a:bodyPr>
          <a:lstStyle/>
          <a:p>
            <a:r>
              <a:rPr lang="en-US" dirty="0"/>
              <a:t>The </a:t>
            </a:r>
            <a:r>
              <a:rPr lang="en-US" b="1" dirty="0"/>
              <a:t>head() </a:t>
            </a:r>
            <a:r>
              <a:rPr lang="en-US" dirty="0"/>
              <a:t>function in R is used to display the first few rows of a data frame. If you execute head(</a:t>
            </a:r>
            <a:r>
              <a:rPr lang="en-US" dirty="0" err="1"/>
              <a:t>auto_mpg</a:t>
            </a:r>
            <a:r>
              <a:rPr lang="en-US" dirty="0"/>
              <a:t>), it will show you the first six rows of the </a:t>
            </a:r>
            <a:r>
              <a:rPr lang="en-US" dirty="0" err="1"/>
              <a:t>auto_mpg</a:t>
            </a:r>
            <a:r>
              <a:rPr lang="en-US" dirty="0"/>
              <a:t> data frame.</a:t>
            </a:r>
          </a:p>
        </p:txBody>
      </p:sp>
      <p:sp>
        <p:nvSpPr>
          <p:cNvPr id="10" name="TextBox 9">
            <a:extLst>
              <a:ext uri="{FF2B5EF4-FFF2-40B4-BE49-F238E27FC236}">
                <a16:creationId xmlns:a16="http://schemas.microsoft.com/office/drawing/2014/main" id="{B51B1546-3FDC-26F2-DCA8-8E641D91EB30}"/>
              </a:ext>
            </a:extLst>
          </p:cNvPr>
          <p:cNvSpPr txBox="1"/>
          <p:nvPr/>
        </p:nvSpPr>
        <p:spPr>
          <a:xfrm>
            <a:off x="675859" y="766826"/>
            <a:ext cx="10833653" cy="646331"/>
          </a:xfrm>
          <a:prstGeom prst="rect">
            <a:avLst/>
          </a:prstGeom>
          <a:noFill/>
        </p:spPr>
        <p:txBody>
          <a:bodyPr wrap="square">
            <a:spAutoFit/>
          </a:bodyPr>
          <a:lstStyle/>
          <a:p>
            <a:r>
              <a:rPr lang="en-US" dirty="0"/>
              <a:t>The </a:t>
            </a:r>
            <a:r>
              <a:rPr lang="en-US" b="1" dirty="0"/>
              <a:t>read.csv() </a:t>
            </a:r>
            <a:r>
              <a:rPr lang="en-US" dirty="0"/>
              <a:t>function in R is used to read data from a CSV (Comma-Separated Values) file into a data frame.</a:t>
            </a:r>
          </a:p>
        </p:txBody>
      </p:sp>
      <p:pic>
        <p:nvPicPr>
          <p:cNvPr id="12" name="Picture 11">
            <a:extLst>
              <a:ext uri="{FF2B5EF4-FFF2-40B4-BE49-F238E27FC236}">
                <a16:creationId xmlns:a16="http://schemas.microsoft.com/office/drawing/2014/main" id="{10FC5724-B42C-F039-BFE8-7FAEB331993F}"/>
              </a:ext>
            </a:extLst>
          </p:cNvPr>
          <p:cNvPicPr>
            <a:picLocks noChangeAspect="1"/>
          </p:cNvPicPr>
          <p:nvPr/>
        </p:nvPicPr>
        <p:blipFill>
          <a:blip r:embed="rId3"/>
          <a:stretch>
            <a:fillRect/>
          </a:stretch>
        </p:blipFill>
        <p:spPr>
          <a:xfrm>
            <a:off x="675860" y="4283832"/>
            <a:ext cx="10833652" cy="1917780"/>
          </a:xfrm>
          <a:prstGeom prst="rect">
            <a:avLst/>
          </a:prstGeom>
        </p:spPr>
      </p:pic>
      <p:pic>
        <p:nvPicPr>
          <p:cNvPr id="16" name="Picture 15">
            <a:extLst>
              <a:ext uri="{FF2B5EF4-FFF2-40B4-BE49-F238E27FC236}">
                <a16:creationId xmlns:a16="http://schemas.microsoft.com/office/drawing/2014/main" id="{AE9E67A6-B93E-68D0-F469-C4361C8DB7DF}"/>
              </a:ext>
            </a:extLst>
          </p:cNvPr>
          <p:cNvPicPr>
            <a:picLocks noChangeAspect="1"/>
          </p:cNvPicPr>
          <p:nvPr/>
        </p:nvPicPr>
        <p:blipFill>
          <a:blip r:embed="rId4"/>
          <a:stretch>
            <a:fillRect/>
          </a:stretch>
        </p:blipFill>
        <p:spPr>
          <a:xfrm>
            <a:off x="5270315" y="3637501"/>
            <a:ext cx="1644735" cy="520727"/>
          </a:xfrm>
          <a:prstGeom prst="rect">
            <a:avLst/>
          </a:prstGeom>
        </p:spPr>
      </p:pic>
    </p:spTree>
    <p:extLst>
      <p:ext uri="{BB962C8B-B14F-4D97-AF65-F5344CB8AC3E}">
        <p14:creationId xmlns:p14="http://schemas.microsoft.com/office/powerpoint/2010/main" val="89903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8B542E-CE65-73F2-77E4-0F49AB02873B}"/>
              </a:ext>
            </a:extLst>
          </p:cNvPr>
          <p:cNvSpPr txBox="1"/>
          <p:nvPr/>
        </p:nvSpPr>
        <p:spPr>
          <a:xfrm>
            <a:off x="616225" y="773452"/>
            <a:ext cx="11032435" cy="369332"/>
          </a:xfrm>
          <a:prstGeom prst="rect">
            <a:avLst/>
          </a:prstGeom>
          <a:noFill/>
        </p:spPr>
        <p:txBody>
          <a:bodyPr wrap="square">
            <a:spAutoFit/>
          </a:bodyPr>
          <a:lstStyle/>
          <a:p>
            <a:r>
              <a:rPr lang="en-US" dirty="0"/>
              <a:t>The dim() function in R is used to get the dimensions (number of rows and columns) of an object.</a:t>
            </a:r>
          </a:p>
        </p:txBody>
      </p:sp>
      <p:pic>
        <p:nvPicPr>
          <p:cNvPr id="5" name="Picture 4">
            <a:extLst>
              <a:ext uri="{FF2B5EF4-FFF2-40B4-BE49-F238E27FC236}">
                <a16:creationId xmlns:a16="http://schemas.microsoft.com/office/drawing/2014/main" id="{7A46775D-8C7D-500B-A850-0FA86A9702C3}"/>
              </a:ext>
            </a:extLst>
          </p:cNvPr>
          <p:cNvPicPr>
            <a:picLocks noChangeAspect="1"/>
          </p:cNvPicPr>
          <p:nvPr/>
        </p:nvPicPr>
        <p:blipFill>
          <a:blip r:embed="rId2"/>
          <a:stretch>
            <a:fillRect/>
          </a:stretch>
        </p:blipFill>
        <p:spPr>
          <a:xfrm>
            <a:off x="1046921" y="1300241"/>
            <a:ext cx="10065027" cy="1200212"/>
          </a:xfrm>
          <a:prstGeom prst="rect">
            <a:avLst/>
          </a:prstGeom>
        </p:spPr>
      </p:pic>
      <p:sp>
        <p:nvSpPr>
          <p:cNvPr id="8" name="TextBox 7">
            <a:extLst>
              <a:ext uri="{FF2B5EF4-FFF2-40B4-BE49-F238E27FC236}">
                <a16:creationId xmlns:a16="http://schemas.microsoft.com/office/drawing/2014/main" id="{AC6EA1FE-C1EE-A0E1-CF2E-9261D419C8B1}"/>
              </a:ext>
            </a:extLst>
          </p:cNvPr>
          <p:cNvSpPr txBox="1"/>
          <p:nvPr/>
        </p:nvSpPr>
        <p:spPr>
          <a:xfrm>
            <a:off x="616225" y="2500453"/>
            <a:ext cx="10899914" cy="369332"/>
          </a:xfrm>
          <a:prstGeom prst="rect">
            <a:avLst/>
          </a:prstGeom>
          <a:noFill/>
        </p:spPr>
        <p:txBody>
          <a:bodyPr wrap="square">
            <a:spAutoFit/>
          </a:bodyPr>
          <a:lstStyle/>
          <a:p>
            <a:r>
              <a:rPr lang="en-US" dirty="0"/>
              <a:t>The str() function in R is used to display the internal structure of an R object.</a:t>
            </a:r>
          </a:p>
        </p:txBody>
      </p:sp>
      <p:pic>
        <p:nvPicPr>
          <p:cNvPr id="12" name="Picture 11">
            <a:extLst>
              <a:ext uri="{FF2B5EF4-FFF2-40B4-BE49-F238E27FC236}">
                <a16:creationId xmlns:a16="http://schemas.microsoft.com/office/drawing/2014/main" id="{1BE5D912-2A8A-6229-3835-1B8785F7C9CB}"/>
              </a:ext>
            </a:extLst>
          </p:cNvPr>
          <p:cNvPicPr>
            <a:picLocks noChangeAspect="1"/>
          </p:cNvPicPr>
          <p:nvPr/>
        </p:nvPicPr>
        <p:blipFill>
          <a:blip r:embed="rId3"/>
          <a:stretch>
            <a:fillRect/>
          </a:stretch>
        </p:blipFill>
        <p:spPr>
          <a:xfrm>
            <a:off x="1033668" y="2916641"/>
            <a:ext cx="10065027" cy="3105310"/>
          </a:xfrm>
          <a:prstGeom prst="rect">
            <a:avLst/>
          </a:prstGeom>
        </p:spPr>
      </p:pic>
    </p:spTree>
    <p:extLst>
      <p:ext uri="{BB962C8B-B14F-4D97-AF65-F5344CB8AC3E}">
        <p14:creationId xmlns:p14="http://schemas.microsoft.com/office/powerpoint/2010/main" val="10027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717F65-D7A8-6A79-B043-BEC25D74C604}"/>
              </a:ext>
            </a:extLst>
          </p:cNvPr>
          <p:cNvSpPr txBox="1"/>
          <p:nvPr/>
        </p:nvSpPr>
        <p:spPr>
          <a:xfrm>
            <a:off x="576469" y="892202"/>
            <a:ext cx="10919791" cy="646331"/>
          </a:xfrm>
          <a:prstGeom prst="rect">
            <a:avLst/>
          </a:prstGeom>
          <a:noFill/>
        </p:spPr>
        <p:txBody>
          <a:bodyPr wrap="square">
            <a:spAutoFit/>
          </a:bodyPr>
          <a:lstStyle/>
          <a:p>
            <a:r>
              <a:rPr lang="en-US" dirty="0"/>
              <a:t>The summary() function in R provides a summary of the contents of a data frame, including descriptive statistics for numeric columns and a count of unique values for categorical columns.</a:t>
            </a:r>
          </a:p>
        </p:txBody>
      </p:sp>
      <p:pic>
        <p:nvPicPr>
          <p:cNvPr id="5" name="Picture 4">
            <a:extLst>
              <a:ext uri="{FF2B5EF4-FFF2-40B4-BE49-F238E27FC236}">
                <a16:creationId xmlns:a16="http://schemas.microsoft.com/office/drawing/2014/main" id="{52577A22-CA9D-B239-0C86-45D129C8D07A}"/>
              </a:ext>
            </a:extLst>
          </p:cNvPr>
          <p:cNvPicPr>
            <a:picLocks noChangeAspect="1"/>
          </p:cNvPicPr>
          <p:nvPr/>
        </p:nvPicPr>
        <p:blipFill>
          <a:blip r:embed="rId2"/>
          <a:stretch>
            <a:fillRect/>
          </a:stretch>
        </p:blipFill>
        <p:spPr>
          <a:xfrm>
            <a:off x="5152976" y="1492250"/>
            <a:ext cx="1886047" cy="525761"/>
          </a:xfrm>
          <a:prstGeom prst="rect">
            <a:avLst/>
          </a:prstGeom>
        </p:spPr>
      </p:pic>
      <p:sp>
        <p:nvSpPr>
          <p:cNvPr id="7" name="TextBox 6">
            <a:extLst>
              <a:ext uri="{FF2B5EF4-FFF2-40B4-BE49-F238E27FC236}">
                <a16:creationId xmlns:a16="http://schemas.microsoft.com/office/drawing/2014/main" id="{031EA426-C97D-2B35-25A6-8C516E70E37A}"/>
              </a:ext>
            </a:extLst>
          </p:cNvPr>
          <p:cNvSpPr txBox="1"/>
          <p:nvPr/>
        </p:nvSpPr>
        <p:spPr>
          <a:xfrm>
            <a:off x="576469" y="1942178"/>
            <a:ext cx="7646504" cy="369332"/>
          </a:xfrm>
          <a:prstGeom prst="rect">
            <a:avLst/>
          </a:prstGeom>
          <a:noFill/>
        </p:spPr>
        <p:txBody>
          <a:bodyPr wrap="square">
            <a:spAutoFit/>
          </a:bodyPr>
          <a:lstStyle/>
          <a:p>
            <a:r>
              <a:rPr lang="en-US" dirty="0"/>
              <a:t>summary(</a:t>
            </a:r>
            <a:r>
              <a:rPr lang="en-US" dirty="0" err="1"/>
              <a:t>auto_mpg</a:t>
            </a:r>
            <a:r>
              <a:rPr lang="en-US" dirty="0"/>
              <a:t>) will give you an overview of the dataset.</a:t>
            </a:r>
          </a:p>
        </p:txBody>
      </p:sp>
      <p:pic>
        <p:nvPicPr>
          <p:cNvPr id="23" name="Picture 22" descr="A computer screen with a red rectangle&#10;&#10;Description automatically generated">
            <a:extLst>
              <a:ext uri="{FF2B5EF4-FFF2-40B4-BE49-F238E27FC236}">
                <a16:creationId xmlns:a16="http://schemas.microsoft.com/office/drawing/2014/main" id="{5BFD362A-1BBA-D840-7F3C-D7D302BF7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52" y="4333461"/>
            <a:ext cx="10824906" cy="1895061"/>
          </a:xfrm>
          <a:prstGeom prst="rect">
            <a:avLst/>
          </a:prstGeom>
        </p:spPr>
      </p:pic>
      <p:sp>
        <p:nvSpPr>
          <p:cNvPr id="25" name="TextBox 24">
            <a:extLst>
              <a:ext uri="{FF2B5EF4-FFF2-40B4-BE49-F238E27FC236}">
                <a16:creationId xmlns:a16="http://schemas.microsoft.com/office/drawing/2014/main" id="{5E41F3E0-0C97-689F-005D-3160B3C3AB48}"/>
              </a:ext>
            </a:extLst>
          </p:cNvPr>
          <p:cNvSpPr txBox="1"/>
          <p:nvPr/>
        </p:nvSpPr>
        <p:spPr>
          <a:xfrm>
            <a:off x="671352" y="606242"/>
            <a:ext cx="6096000" cy="327782"/>
          </a:xfrm>
          <a:prstGeom prst="rect">
            <a:avLst/>
          </a:prstGeom>
          <a:noFill/>
        </p:spPr>
        <p:txBody>
          <a:bodyPr wrap="square">
            <a:spAutoFit/>
          </a:bodyPr>
          <a:lstStyle/>
          <a:p>
            <a:pPr>
              <a:lnSpc>
                <a:spcPct val="85000"/>
              </a:lnSpc>
              <a:spcBef>
                <a:spcPct val="0"/>
              </a:spcBef>
              <a:spcAft>
                <a:spcPts val="600"/>
              </a:spcAft>
            </a:pPr>
            <a:r>
              <a:rPr lang="en-IN" sz="1800" kern="1200" dirty="0">
                <a:solidFill>
                  <a:schemeClr val="accent1"/>
                </a:solidFill>
                <a:latin typeface="+mj-lt"/>
                <a:ea typeface="+mj-ea"/>
                <a:cs typeface="+mj-cs"/>
              </a:rPr>
              <a:t>CLEANSING OF DATA</a:t>
            </a:r>
            <a:endParaRPr lang="en-US" sz="1800" kern="1200" dirty="0">
              <a:solidFill>
                <a:schemeClr val="accent1"/>
              </a:solidFill>
              <a:latin typeface="+mj-lt"/>
              <a:ea typeface="+mj-ea"/>
              <a:cs typeface="+mj-cs"/>
            </a:endParaRPr>
          </a:p>
        </p:txBody>
      </p:sp>
      <p:pic>
        <p:nvPicPr>
          <p:cNvPr id="8" name="Picture 7">
            <a:extLst>
              <a:ext uri="{FF2B5EF4-FFF2-40B4-BE49-F238E27FC236}">
                <a16:creationId xmlns:a16="http://schemas.microsoft.com/office/drawing/2014/main" id="{33B8539A-E614-B029-5821-53CA66A686A3}"/>
              </a:ext>
            </a:extLst>
          </p:cNvPr>
          <p:cNvPicPr>
            <a:picLocks noChangeAspect="1"/>
          </p:cNvPicPr>
          <p:nvPr/>
        </p:nvPicPr>
        <p:blipFill>
          <a:blip r:embed="rId4"/>
          <a:stretch>
            <a:fillRect/>
          </a:stretch>
        </p:blipFill>
        <p:spPr>
          <a:xfrm>
            <a:off x="671352" y="2421656"/>
            <a:ext cx="10824906" cy="1727012"/>
          </a:xfrm>
          <a:prstGeom prst="rect">
            <a:avLst/>
          </a:prstGeom>
        </p:spPr>
      </p:pic>
    </p:spTree>
    <p:extLst>
      <p:ext uri="{BB962C8B-B14F-4D97-AF65-F5344CB8AC3E}">
        <p14:creationId xmlns:p14="http://schemas.microsoft.com/office/powerpoint/2010/main" val="14964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E41F3E0-0C97-689F-005D-3160B3C3AB48}"/>
              </a:ext>
            </a:extLst>
          </p:cNvPr>
          <p:cNvSpPr txBox="1"/>
          <p:nvPr/>
        </p:nvSpPr>
        <p:spPr>
          <a:xfrm>
            <a:off x="671353" y="687043"/>
            <a:ext cx="6096000" cy="327782"/>
          </a:xfrm>
          <a:prstGeom prst="rect">
            <a:avLst/>
          </a:prstGeom>
          <a:noFill/>
        </p:spPr>
        <p:txBody>
          <a:bodyPr wrap="square">
            <a:spAutoFit/>
          </a:bodyPr>
          <a:lstStyle/>
          <a:p>
            <a:pPr>
              <a:lnSpc>
                <a:spcPct val="85000"/>
              </a:lnSpc>
              <a:spcBef>
                <a:spcPct val="0"/>
              </a:spcBef>
              <a:spcAft>
                <a:spcPts val="600"/>
              </a:spcAft>
            </a:pPr>
            <a:r>
              <a:rPr lang="en-IN" sz="1800" kern="1200" dirty="0">
                <a:solidFill>
                  <a:schemeClr val="accent1"/>
                </a:solidFill>
                <a:latin typeface="+mj-lt"/>
                <a:ea typeface="+mj-ea"/>
                <a:cs typeface="+mj-cs"/>
              </a:rPr>
              <a:t>CLEANSING OF DATA</a:t>
            </a:r>
            <a:endParaRPr lang="en-US" sz="1800" kern="1200" dirty="0">
              <a:solidFill>
                <a:schemeClr val="accent1"/>
              </a:solidFill>
              <a:latin typeface="+mj-lt"/>
              <a:ea typeface="+mj-ea"/>
              <a:cs typeface="+mj-cs"/>
            </a:endParaRPr>
          </a:p>
        </p:txBody>
      </p:sp>
      <p:pic>
        <p:nvPicPr>
          <p:cNvPr id="45" name="Picture 44">
            <a:extLst>
              <a:ext uri="{FF2B5EF4-FFF2-40B4-BE49-F238E27FC236}">
                <a16:creationId xmlns:a16="http://schemas.microsoft.com/office/drawing/2014/main" id="{C6204386-B7EA-55C0-B34C-BFC70D4488FD}"/>
              </a:ext>
            </a:extLst>
          </p:cNvPr>
          <p:cNvPicPr>
            <a:picLocks noChangeAspect="1"/>
          </p:cNvPicPr>
          <p:nvPr/>
        </p:nvPicPr>
        <p:blipFill>
          <a:blip r:embed="rId2"/>
          <a:stretch>
            <a:fillRect/>
          </a:stretch>
        </p:blipFill>
        <p:spPr>
          <a:xfrm>
            <a:off x="1897752" y="1155700"/>
            <a:ext cx="8522138" cy="1753152"/>
          </a:xfrm>
          <a:prstGeom prst="rect">
            <a:avLst/>
          </a:prstGeom>
        </p:spPr>
      </p:pic>
      <p:pic>
        <p:nvPicPr>
          <p:cNvPr id="47" name="Picture 46">
            <a:extLst>
              <a:ext uri="{FF2B5EF4-FFF2-40B4-BE49-F238E27FC236}">
                <a16:creationId xmlns:a16="http://schemas.microsoft.com/office/drawing/2014/main" id="{197B8B40-F6AB-A420-6585-221AC93235D2}"/>
              </a:ext>
            </a:extLst>
          </p:cNvPr>
          <p:cNvPicPr>
            <a:picLocks noChangeAspect="1"/>
          </p:cNvPicPr>
          <p:nvPr/>
        </p:nvPicPr>
        <p:blipFill>
          <a:blip r:embed="rId3"/>
          <a:stretch>
            <a:fillRect/>
          </a:stretch>
        </p:blipFill>
        <p:spPr>
          <a:xfrm>
            <a:off x="690172" y="3049727"/>
            <a:ext cx="10811656" cy="1084358"/>
          </a:xfrm>
          <a:prstGeom prst="rect">
            <a:avLst/>
          </a:prstGeom>
        </p:spPr>
      </p:pic>
      <p:pic>
        <p:nvPicPr>
          <p:cNvPr id="49" name="Picture 48">
            <a:extLst>
              <a:ext uri="{FF2B5EF4-FFF2-40B4-BE49-F238E27FC236}">
                <a16:creationId xmlns:a16="http://schemas.microsoft.com/office/drawing/2014/main" id="{0E75BF4E-6075-F46D-2510-8926A6DC07ED}"/>
              </a:ext>
            </a:extLst>
          </p:cNvPr>
          <p:cNvPicPr>
            <a:picLocks noChangeAspect="1"/>
          </p:cNvPicPr>
          <p:nvPr/>
        </p:nvPicPr>
        <p:blipFill>
          <a:blip r:embed="rId4"/>
          <a:stretch>
            <a:fillRect/>
          </a:stretch>
        </p:blipFill>
        <p:spPr>
          <a:xfrm>
            <a:off x="671353" y="4200939"/>
            <a:ext cx="10830476" cy="2014332"/>
          </a:xfrm>
          <a:prstGeom prst="rect">
            <a:avLst/>
          </a:prstGeom>
        </p:spPr>
      </p:pic>
    </p:spTree>
    <p:extLst>
      <p:ext uri="{BB962C8B-B14F-4D97-AF65-F5344CB8AC3E}">
        <p14:creationId xmlns:p14="http://schemas.microsoft.com/office/powerpoint/2010/main" val="182989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fill="hold"/>
                                        <p:tgtEl>
                                          <p:spTgt spid="47"/>
                                        </p:tgtEl>
                                        <p:attrNameLst>
                                          <p:attrName>ppt_x</p:attrName>
                                        </p:attrNameLst>
                                      </p:cBhvr>
                                      <p:tavLst>
                                        <p:tav tm="0">
                                          <p:val>
                                            <p:strVal val="#ppt_x"/>
                                          </p:val>
                                        </p:tav>
                                        <p:tav tm="100000">
                                          <p:val>
                                            <p:strVal val="#ppt_x"/>
                                          </p:val>
                                        </p:tav>
                                      </p:tavLst>
                                    </p:anim>
                                    <p:anim calcmode="lin" valueType="num">
                                      <p:cBhvr additive="base">
                                        <p:cTn id="2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BD075F-038D-14A3-9FEF-8FEF5EDFDFED}"/>
              </a:ext>
            </a:extLst>
          </p:cNvPr>
          <p:cNvSpPr txBox="1"/>
          <p:nvPr/>
        </p:nvSpPr>
        <p:spPr>
          <a:xfrm>
            <a:off x="4987781" y="856888"/>
            <a:ext cx="6097162" cy="640175"/>
          </a:xfrm>
          <a:prstGeom prst="rect">
            <a:avLst/>
          </a:prstGeom>
          <a:noFill/>
        </p:spPr>
        <p:txBody>
          <a:bodyPr wrap="square">
            <a:spAutoFit/>
          </a:bodyPr>
          <a:lstStyle/>
          <a:p>
            <a:pPr>
              <a:lnSpc>
                <a:spcPct val="85000"/>
              </a:lnSpc>
              <a:spcBef>
                <a:spcPct val="0"/>
              </a:spcBef>
              <a:spcAft>
                <a:spcPts val="600"/>
              </a:spcAft>
            </a:pPr>
            <a:r>
              <a:rPr lang="en-US" sz="1800" kern="1200" dirty="0">
                <a:solidFill>
                  <a:schemeClr val="accent1"/>
                </a:solidFill>
                <a:latin typeface="+mj-lt"/>
                <a:ea typeface="+mj-ea"/>
                <a:cs typeface="+mj-cs"/>
              </a:rPr>
              <a:t>BEFORE</a:t>
            </a:r>
          </a:p>
          <a:p>
            <a:pPr>
              <a:lnSpc>
                <a:spcPct val="85000"/>
              </a:lnSpc>
              <a:spcBef>
                <a:spcPct val="0"/>
              </a:spcBef>
              <a:spcAft>
                <a:spcPts val="600"/>
              </a:spcAft>
            </a:pPr>
            <a:endParaRPr lang="en-US" sz="1800" kern="1200" dirty="0">
              <a:solidFill>
                <a:schemeClr val="accent1"/>
              </a:solidFill>
              <a:latin typeface="+mj-lt"/>
              <a:ea typeface="+mj-ea"/>
              <a:cs typeface="+mj-cs"/>
            </a:endParaRPr>
          </a:p>
        </p:txBody>
      </p:sp>
      <p:sp>
        <p:nvSpPr>
          <p:cNvPr id="9" name="TextBox 8">
            <a:extLst>
              <a:ext uri="{FF2B5EF4-FFF2-40B4-BE49-F238E27FC236}">
                <a16:creationId xmlns:a16="http://schemas.microsoft.com/office/drawing/2014/main" id="{899F0ED1-F92E-926A-9A2B-61B4A8FA1D9B}"/>
              </a:ext>
            </a:extLst>
          </p:cNvPr>
          <p:cNvSpPr txBox="1"/>
          <p:nvPr/>
        </p:nvSpPr>
        <p:spPr>
          <a:xfrm>
            <a:off x="4988943" y="2548443"/>
            <a:ext cx="6096000" cy="327782"/>
          </a:xfrm>
          <a:prstGeom prst="rect">
            <a:avLst/>
          </a:prstGeom>
          <a:noFill/>
        </p:spPr>
        <p:txBody>
          <a:bodyPr wrap="square">
            <a:spAutoFit/>
          </a:bodyPr>
          <a:lstStyle/>
          <a:p>
            <a:pPr>
              <a:lnSpc>
                <a:spcPct val="85000"/>
              </a:lnSpc>
              <a:spcBef>
                <a:spcPct val="0"/>
              </a:spcBef>
              <a:spcAft>
                <a:spcPts val="600"/>
              </a:spcAft>
            </a:pPr>
            <a:r>
              <a:rPr lang="en-IN" dirty="0">
                <a:solidFill>
                  <a:schemeClr val="accent1"/>
                </a:solidFill>
                <a:latin typeface="+mj-lt"/>
                <a:ea typeface="+mj-ea"/>
                <a:cs typeface="+mj-cs"/>
              </a:rPr>
              <a:t>A</a:t>
            </a:r>
            <a:r>
              <a:rPr lang="en-US" dirty="0">
                <a:solidFill>
                  <a:schemeClr val="accent1"/>
                </a:solidFill>
                <a:latin typeface="+mj-lt"/>
                <a:ea typeface="+mj-ea"/>
                <a:cs typeface="+mj-cs"/>
              </a:rPr>
              <a:t>FTER</a:t>
            </a:r>
            <a:endParaRPr lang="en-US" sz="1800" kern="1200" dirty="0">
              <a:solidFill>
                <a:schemeClr val="accent1"/>
              </a:solidFill>
              <a:latin typeface="+mj-lt"/>
              <a:ea typeface="+mj-ea"/>
              <a:cs typeface="+mj-cs"/>
            </a:endParaRPr>
          </a:p>
        </p:txBody>
      </p:sp>
      <p:pic>
        <p:nvPicPr>
          <p:cNvPr id="19" name="Picture 18">
            <a:extLst>
              <a:ext uri="{FF2B5EF4-FFF2-40B4-BE49-F238E27FC236}">
                <a16:creationId xmlns:a16="http://schemas.microsoft.com/office/drawing/2014/main" id="{768D2583-B0A4-847D-C554-6FFF9EAB48C0}"/>
              </a:ext>
            </a:extLst>
          </p:cNvPr>
          <p:cNvPicPr>
            <a:picLocks noChangeAspect="1"/>
          </p:cNvPicPr>
          <p:nvPr/>
        </p:nvPicPr>
        <p:blipFill>
          <a:blip r:embed="rId2"/>
          <a:stretch>
            <a:fillRect/>
          </a:stretch>
        </p:blipFill>
        <p:spPr>
          <a:xfrm>
            <a:off x="675910" y="1117651"/>
            <a:ext cx="10840178" cy="1454277"/>
          </a:xfrm>
          <a:prstGeom prst="rect">
            <a:avLst/>
          </a:prstGeom>
        </p:spPr>
      </p:pic>
      <p:pic>
        <p:nvPicPr>
          <p:cNvPr id="21" name="Picture 20">
            <a:extLst>
              <a:ext uri="{FF2B5EF4-FFF2-40B4-BE49-F238E27FC236}">
                <a16:creationId xmlns:a16="http://schemas.microsoft.com/office/drawing/2014/main" id="{E60269A4-D454-1F27-957F-63BF32CB3AED}"/>
              </a:ext>
            </a:extLst>
          </p:cNvPr>
          <p:cNvPicPr>
            <a:picLocks noChangeAspect="1"/>
          </p:cNvPicPr>
          <p:nvPr/>
        </p:nvPicPr>
        <p:blipFill>
          <a:blip r:embed="rId3"/>
          <a:stretch>
            <a:fillRect/>
          </a:stretch>
        </p:blipFill>
        <p:spPr>
          <a:xfrm>
            <a:off x="4498892" y="2844341"/>
            <a:ext cx="3194214" cy="626895"/>
          </a:xfrm>
          <a:prstGeom prst="rect">
            <a:avLst/>
          </a:prstGeom>
        </p:spPr>
      </p:pic>
      <p:pic>
        <p:nvPicPr>
          <p:cNvPr id="23" name="Picture 22">
            <a:extLst>
              <a:ext uri="{FF2B5EF4-FFF2-40B4-BE49-F238E27FC236}">
                <a16:creationId xmlns:a16="http://schemas.microsoft.com/office/drawing/2014/main" id="{45F0FE0A-8663-2A46-C66D-666CC633582C}"/>
              </a:ext>
            </a:extLst>
          </p:cNvPr>
          <p:cNvPicPr>
            <a:picLocks noChangeAspect="1"/>
          </p:cNvPicPr>
          <p:nvPr/>
        </p:nvPicPr>
        <p:blipFill>
          <a:blip r:embed="rId4"/>
          <a:stretch>
            <a:fillRect/>
          </a:stretch>
        </p:blipFill>
        <p:spPr>
          <a:xfrm>
            <a:off x="675910" y="3508304"/>
            <a:ext cx="10840178" cy="1211004"/>
          </a:xfrm>
          <a:prstGeom prst="rect">
            <a:avLst/>
          </a:prstGeom>
        </p:spPr>
      </p:pic>
      <p:sp>
        <p:nvSpPr>
          <p:cNvPr id="27" name="TextBox 26">
            <a:extLst>
              <a:ext uri="{FF2B5EF4-FFF2-40B4-BE49-F238E27FC236}">
                <a16:creationId xmlns:a16="http://schemas.microsoft.com/office/drawing/2014/main" id="{E9DD0747-76F1-2891-0A34-C178BA32AD26}"/>
              </a:ext>
            </a:extLst>
          </p:cNvPr>
          <p:cNvSpPr txBox="1"/>
          <p:nvPr/>
        </p:nvSpPr>
        <p:spPr>
          <a:xfrm>
            <a:off x="675910" y="638194"/>
            <a:ext cx="6096000" cy="327782"/>
          </a:xfrm>
          <a:prstGeom prst="rect">
            <a:avLst/>
          </a:prstGeom>
          <a:noFill/>
        </p:spPr>
        <p:txBody>
          <a:bodyPr wrap="square">
            <a:spAutoFit/>
          </a:bodyPr>
          <a:lstStyle/>
          <a:p>
            <a:pPr>
              <a:lnSpc>
                <a:spcPct val="85000"/>
              </a:lnSpc>
              <a:spcBef>
                <a:spcPct val="0"/>
              </a:spcBef>
              <a:spcAft>
                <a:spcPts val="600"/>
              </a:spcAft>
            </a:pPr>
            <a:r>
              <a:rPr lang="en-IN" sz="1800" kern="1200" dirty="0">
                <a:solidFill>
                  <a:schemeClr val="accent1"/>
                </a:solidFill>
                <a:latin typeface="+mj-lt"/>
                <a:ea typeface="+mj-ea"/>
                <a:cs typeface="+mj-cs"/>
              </a:rPr>
              <a:t>CLEANSING OF DATA</a:t>
            </a:r>
            <a:endParaRPr lang="en-US" sz="1800" kern="1200" dirty="0">
              <a:solidFill>
                <a:schemeClr val="accent1"/>
              </a:solidFill>
              <a:latin typeface="+mj-lt"/>
              <a:ea typeface="+mj-ea"/>
              <a:cs typeface="+mj-cs"/>
            </a:endParaRPr>
          </a:p>
        </p:txBody>
      </p:sp>
      <p:pic>
        <p:nvPicPr>
          <p:cNvPr id="29" name="Picture 28">
            <a:extLst>
              <a:ext uri="{FF2B5EF4-FFF2-40B4-BE49-F238E27FC236}">
                <a16:creationId xmlns:a16="http://schemas.microsoft.com/office/drawing/2014/main" id="{B15D4808-4860-2BD1-547C-E9939CA9E9E5}"/>
              </a:ext>
            </a:extLst>
          </p:cNvPr>
          <p:cNvPicPr>
            <a:picLocks noChangeAspect="1"/>
          </p:cNvPicPr>
          <p:nvPr/>
        </p:nvPicPr>
        <p:blipFill>
          <a:blip r:embed="rId5"/>
          <a:stretch>
            <a:fillRect/>
          </a:stretch>
        </p:blipFill>
        <p:spPr>
          <a:xfrm>
            <a:off x="675910" y="4870983"/>
            <a:ext cx="8623743" cy="1238314"/>
          </a:xfrm>
          <a:prstGeom prst="rect">
            <a:avLst/>
          </a:prstGeom>
        </p:spPr>
      </p:pic>
    </p:spTree>
    <p:extLst>
      <p:ext uri="{BB962C8B-B14F-4D97-AF65-F5344CB8AC3E}">
        <p14:creationId xmlns:p14="http://schemas.microsoft.com/office/powerpoint/2010/main" val="1489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893</TotalTime>
  <Words>1150</Words>
  <Application>Microsoft Office PowerPoint</Application>
  <PresentationFormat>Widescreen</PresentationFormat>
  <Paragraphs>95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Algerian</vt:lpstr>
      <vt:lpstr>Arial</vt:lpstr>
      <vt:lpstr>Garamond</vt:lpstr>
      <vt:lpstr>Google Sans</vt:lpstr>
      <vt:lpstr>Organic</vt:lpstr>
      <vt:lpstr>Data Preparation Data Exploration Data Analysis ON AUTO-MPG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Preparation Data Exploration Data Analysis                        ON                 AUTO-MPG</dc:title>
  <dc:creator>Bhuvan Kumar Panduranga</dc:creator>
  <cp:lastModifiedBy>Bhuvan Kumar Panduranga</cp:lastModifiedBy>
  <cp:revision>4</cp:revision>
  <dcterms:created xsi:type="dcterms:W3CDTF">2023-11-26T22:27:06Z</dcterms:created>
  <dcterms:modified xsi:type="dcterms:W3CDTF">2023-11-27T19:09:17Z</dcterms:modified>
</cp:coreProperties>
</file>